
<file path=[Content_Types].xml><?xml version="1.0" encoding="utf-8"?>
<Types xmlns="http://schemas.openxmlformats.org/package/2006/content-types">
  <Default Extension="png" ContentType="image/png"/>
  <Default Extension="jpeg" ContentType="image/jpeg"/>
  <Default Extension="JPG" ContentType="image/.jp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p:sldMasterIdLst>
    <p:sldMasterId id="2147483648" r:id="rId1"/>
  </p:sldMasterIdLst>
  <p:notesMasterIdLst>
    <p:notesMasterId r:id="rId14"/>
  </p:notesMasterIdLst>
  <p:handoutMasterIdLst>
    <p:handoutMasterId r:id="rId96"/>
  </p:handoutMasterIdLst>
  <p:sldIdLst>
    <p:sldId id="319" r:id="rId3"/>
    <p:sldId id="320" r:id="rId4"/>
    <p:sldId id="393" r:id="rId5"/>
    <p:sldId id="321" r:id="rId6"/>
    <p:sldId id="322" r:id="rId7"/>
    <p:sldId id="323" r:id="rId8"/>
    <p:sldId id="324" r:id="rId9"/>
    <p:sldId id="325" r:id="rId10"/>
    <p:sldId id="326" r:id="rId11"/>
    <p:sldId id="595" r:id="rId12"/>
    <p:sldId id="257" r:id="rId13"/>
    <p:sldId id="258" r:id="rId15"/>
    <p:sldId id="259" r:id="rId16"/>
    <p:sldId id="260" r:id="rId17"/>
    <p:sldId id="262" r:id="rId18"/>
    <p:sldId id="465" r:id="rId19"/>
    <p:sldId id="264" r:id="rId20"/>
    <p:sldId id="265" r:id="rId21"/>
    <p:sldId id="468" r:id="rId22"/>
    <p:sldId id="266" r:id="rId23"/>
    <p:sldId id="267" r:id="rId24"/>
    <p:sldId id="533" r:id="rId25"/>
    <p:sldId id="268" r:id="rId26"/>
    <p:sldId id="269" r:id="rId27"/>
    <p:sldId id="270" r:id="rId28"/>
    <p:sldId id="532" r:id="rId29"/>
    <p:sldId id="271" r:id="rId30"/>
    <p:sldId id="272" r:id="rId31"/>
    <p:sldId id="274" r:id="rId32"/>
    <p:sldId id="534" r:id="rId33"/>
    <p:sldId id="276" r:id="rId34"/>
    <p:sldId id="277" r:id="rId35"/>
    <p:sldId id="597" r:id="rId36"/>
    <p:sldId id="279" r:id="rId37"/>
    <p:sldId id="282" r:id="rId38"/>
    <p:sldId id="284" r:id="rId39"/>
    <p:sldId id="285" r:id="rId40"/>
    <p:sldId id="596" r:id="rId41"/>
    <p:sldId id="287" r:id="rId42"/>
    <p:sldId id="290" r:id="rId43"/>
    <p:sldId id="291" r:id="rId44"/>
    <p:sldId id="292" r:id="rId45"/>
    <p:sldId id="599" r:id="rId46"/>
    <p:sldId id="598" r:id="rId47"/>
    <p:sldId id="295" r:id="rId48"/>
    <p:sldId id="600" r:id="rId49"/>
    <p:sldId id="296" r:id="rId50"/>
    <p:sldId id="297" r:id="rId51"/>
    <p:sldId id="299" r:id="rId52"/>
    <p:sldId id="301" r:id="rId53"/>
    <p:sldId id="302" r:id="rId54"/>
    <p:sldId id="601" r:id="rId55"/>
    <p:sldId id="306" r:id="rId56"/>
    <p:sldId id="303" r:id="rId57"/>
    <p:sldId id="305" r:id="rId58"/>
    <p:sldId id="307" r:id="rId59"/>
    <p:sldId id="308" r:id="rId60"/>
    <p:sldId id="671" r:id="rId61"/>
    <p:sldId id="328" r:id="rId62"/>
    <p:sldId id="310" r:id="rId63"/>
    <p:sldId id="311" r:id="rId64"/>
    <p:sldId id="313" r:id="rId65"/>
    <p:sldId id="314" r:id="rId66"/>
    <p:sldId id="315" r:id="rId67"/>
    <p:sldId id="697" r:id="rId68"/>
    <p:sldId id="316" r:id="rId69"/>
    <p:sldId id="330" r:id="rId70"/>
    <p:sldId id="327" r:id="rId71"/>
    <p:sldId id="317" r:id="rId72"/>
    <p:sldId id="318" r:id="rId73"/>
    <p:sldId id="719" r:id="rId74"/>
    <p:sldId id="331" r:id="rId75"/>
    <p:sldId id="332" r:id="rId76"/>
    <p:sldId id="333" r:id="rId77"/>
    <p:sldId id="334" r:id="rId78"/>
    <p:sldId id="335" r:id="rId79"/>
    <p:sldId id="336" r:id="rId80"/>
    <p:sldId id="720" r:id="rId81"/>
    <p:sldId id="337" r:id="rId82"/>
    <p:sldId id="338" r:id="rId83"/>
    <p:sldId id="339" r:id="rId84"/>
    <p:sldId id="722" r:id="rId85"/>
    <p:sldId id="342" r:id="rId86"/>
    <p:sldId id="344" r:id="rId87"/>
    <p:sldId id="343" r:id="rId88"/>
    <p:sldId id="345" r:id="rId89"/>
    <p:sldId id="340" r:id="rId90"/>
    <p:sldId id="341" r:id="rId91"/>
    <p:sldId id="329" r:id="rId92"/>
    <p:sldId id="723" r:id="rId93"/>
    <p:sldId id="740" r:id="rId94"/>
    <p:sldId id="741" r:id="rId95"/>
  </p:sldIdLst>
  <p:sldSz cx="9144000" cy="6858000" type="screen4x3"/>
  <p:notesSz cx="6858000" cy="9144000"/>
  <p:defaultTextStyle>
    <a:defPPr>
      <a:defRPr lang="en-GB"/>
    </a:defPPr>
    <a:lvl1pPr algn="l" rtl="0" eaLnBrk="0" fontAlgn="base" hangingPunct="0">
      <a:spcBef>
        <a:spcPct val="0"/>
      </a:spcBef>
      <a:spcAft>
        <a:spcPct val="0"/>
      </a:spcAft>
      <a:defRPr sz="2400" kern="1200">
        <a:solidFill>
          <a:schemeClr val="tx1"/>
        </a:solidFill>
        <a:latin typeface="Arial Black" panose="020B0A040201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Black" panose="020B0A040201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Black" panose="020B0A040201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Black" panose="020B0A040201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Black" panose="020B0A04020102020204" pitchFamily="34" charset="0"/>
        <a:ea typeface="+mn-ea"/>
        <a:cs typeface="+mn-cs"/>
      </a:defRPr>
    </a:lvl5pPr>
    <a:lvl6pPr marL="2286000" algn="l" defTabSz="914400" rtl="0" eaLnBrk="1" latinLnBrk="0" hangingPunct="1">
      <a:defRPr sz="2400" kern="1200">
        <a:solidFill>
          <a:schemeClr val="tx1"/>
        </a:solidFill>
        <a:latin typeface="Arial Black" panose="020B0A04020102020204" pitchFamily="34" charset="0"/>
        <a:ea typeface="+mn-ea"/>
        <a:cs typeface="+mn-cs"/>
      </a:defRPr>
    </a:lvl6pPr>
    <a:lvl7pPr marL="2743200" algn="l" defTabSz="914400" rtl="0" eaLnBrk="1" latinLnBrk="0" hangingPunct="1">
      <a:defRPr sz="2400" kern="1200">
        <a:solidFill>
          <a:schemeClr val="tx1"/>
        </a:solidFill>
        <a:latin typeface="Arial Black" panose="020B0A04020102020204" pitchFamily="34" charset="0"/>
        <a:ea typeface="+mn-ea"/>
        <a:cs typeface="+mn-cs"/>
      </a:defRPr>
    </a:lvl7pPr>
    <a:lvl8pPr marL="3200400" algn="l" defTabSz="914400" rtl="0" eaLnBrk="1" latinLnBrk="0" hangingPunct="1">
      <a:defRPr sz="2400" kern="1200">
        <a:solidFill>
          <a:schemeClr val="tx1"/>
        </a:solidFill>
        <a:latin typeface="Arial Black" panose="020B0A04020102020204" pitchFamily="34" charset="0"/>
        <a:ea typeface="+mn-ea"/>
        <a:cs typeface="+mn-cs"/>
      </a:defRPr>
    </a:lvl8pPr>
    <a:lvl9pPr marL="3657600" algn="l" defTabSz="914400" rtl="0" eaLnBrk="1" latinLnBrk="0" hangingPunct="1">
      <a:defRPr sz="2400" kern="1200">
        <a:solidFill>
          <a:schemeClr val="tx1"/>
        </a:solidFill>
        <a:latin typeface="Arial Black" panose="020B0A040201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howGuides="1">
      <p:cViewPr varScale="1">
        <p:scale>
          <a:sx n="68" d="100"/>
          <a:sy n="68" d="100"/>
        </p:scale>
        <p:origin x="-1446" y="-96"/>
      </p:cViewPr>
      <p:guideLst>
        <p:guide orient="horz" pos="2160"/>
        <p:guide pos="2881"/>
      </p:guideLst>
    </p:cSldViewPr>
  </p:slideViewPr>
  <p:outlineViewPr>
    <p:cViewPr varScale="1">
      <p:scale>
        <a:sx n="170" d="200"/>
        <a:sy n="170" d="200"/>
      </p:scale>
      <p:origin x="-780" y="-84"/>
    </p:cViewPr>
  </p:outlineViewPr>
  <p:notesTextViewPr>
    <p:cViewPr>
      <p:scale>
        <a:sx n="100" d="100"/>
        <a:sy n="100" d="100"/>
      </p:scale>
      <p:origin x="0" y="0"/>
    </p:cViewPr>
  </p:notesTextViewPr>
  <p:notesViewPr>
    <p:cSldViewPr>
      <p:cViewPr varScale="1">
        <p:scale>
          <a:sx n="59" d="100"/>
          <a:sy n="59" d="100"/>
        </p:scale>
        <p:origin x="-1752" y="-72"/>
      </p:cViewPr>
      <p:guideLst>
        <p:guide orient="horz" pos="2880"/>
        <p:guide pos="2161"/>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tableStyles" Target="tableStyles.xml"/><Relationship Id="rId98" Type="http://schemas.openxmlformats.org/officeDocument/2006/relationships/viewProps" Target="viewProps.xml"/><Relationship Id="rId97" Type="http://schemas.openxmlformats.org/officeDocument/2006/relationships/presProps" Target="presProps.xml"/><Relationship Id="rId96" Type="http://schemas.openxmlformats.org/officeDocument/2006/relationships/handoutMaster" Target="handoutMasters/handoutMaster1.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notesMaster" Target="notesMasters/notesMaster1.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2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atin typeface="Times New Roman" panose="02020603050405020304" pitchFamily="18" charset="0"/>
              </a:defRPr>
            </a:lvl1pPr>
          </a:lstStyle>
          <a:p>
            <a:endParaRPr lang="en-US"/>
          </a:p>
        </p:txBody>
      </p:sp>
      <p:sp>
        <p:nvSpPr>
          <p:cNvPr id="133123" name="Rectangle 3"/>
          <p:cNvSpPr>
            <a:spLocks noGrp="1" noChangeArrowheads="1"/>
          </p:cNvSpPr>
          <p:nvPr>
            <p:ph type="dt" sz="quarter"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Times New Roman" panose="02020603050405020304" pitchFamily="18" charset="0"/>
              </a:defRPr>
            </a:lvl1pPr>
          </a:lstStyle>
          <a:p>
            <a:endParaRPr lang="en-US"/>
          </a:p>
        </p:txBody>
      </p:sp>
      <p:sp>
        <p:nvSpPr>
          <p:cNvPr id="133124" name="Rectangle 4"/>
          <p:cNvSpPr>
            <a:spLocks noGrp="1" noChangeArrowheads="1"/>
          </p:cNvSpPr>
          <p:nvPr>
            <p:ph type="ftr" sz="quarter" idx="2"/>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atin typeface="Times New Roman" panose="02020603050405020304" pitchFamily="18" charset="0"/>
              </a:defRPr>
            </a:lvl1pPr>
          </a:lstStyle>
          <a:p>
            <a:endParaRPr lang="en-US"/>
          </a:p>
        </p:txBody>
      </p:sp>
      <p:sp>
        <p:nvSpPr>
          <p:cNvPr id="133125" name="Rectangle 5"/>
          <p:cNvSpPr>
            <a:spLocks noGrp="1" noChangeArrowheads="1"/>
          </p:cNvSpPr>
          <p:nvPr>
            <p:ph type="sldNum" sz="quarter" idx="3"/>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atin typeface="Times New Roman" panose="02020603050405020304" pitchFamily="18" charset="0"/>
              </a:defRPr>
            </a:lvl1pPr>
          </a:lstStyle>
          <a:p>
            <a:fld id="{ADB5CD85-97A3-4AF3-B462-33AAD947C96C}" type="slidenum">
              <a:rPr lang="en-US"/>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p:cNvSpPr>
            <a:spLocks noGrp="1" noRot="1" noChangeAspect="1" noChangeArrowheads="1" noTextEdit="1"/>
          </p:cNvSpPr>
          <p:nvPr>
            <p:ph type="sldImg"/>
          </p:nvPr>
        </p:nvSpPr>
        <p:spPr bwMode="auto">
          <a:xfrm>
            <a:off x="990600" y="303213"/>
            <a:ext cx="4875213" cy="3656012"/>
          </a:xfrm>
          <a:prstGeom prst="rect">
            <a:avLst/>
          </a:prstGeom>
          <a:solidFill>
            <a:srgbClr val="FFFFFF"/>
          </a:solidFill>
          <a:ln w="9525">
            <a:solidFill>
              <a:srgbClr val="000000"/>
            </a:solidFill>
            <a:miter lim="800000"/>
          </a:ln>
          <a:effectLst/>
        </p:spPr>
      </p:sp>
      <p:sp>
        <p:nvSpPr>
          <p:cNvPr id="2050" name="Text Box 2"/>
          <p:cNvSpPr txBox="1">
            <a:spLocks noChangeArrowheads="1"/>
          </p:cNvSpPr>
          <p:nvPr/>
        </p:nvSpPr>
        <p:spPr bwMode="auto">
          <a:xfrm>
            <a:off x="503238" y="4316413"/>
            <a:ext cx="5854700" cy="4059237"/>
          </a:xfrm>
          <a:prstGeom prst="rect">
            <a:avLst/>
          </a:prstGeom>
          <a:noFill/>
          <a:ln w="9525">
            <a:noFill/>
            <a:miter lim="800000"/>
          </a:ln>
        </p:spPr>
        <p:txBody>
          <a:bodyPr lIns="0" tIns="0" rIns="0" bIns="0"/>
          <a:lstStyle/>
          <a:p>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Black" panose="020B0A040201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Black" panose="020B0A040201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Black" panose="020B0A040201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Black" panose="020B0A040201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Black" panose="020B0A040201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633" name="Rectangle 1"/>
          <p:cNvSpPr>
            <a:spLocks noGrp="1" noRot="1" noChangeAspect="1" noChangeArrowheads="1" noTextEdit="1"/>
          </p:cNvSpPr>
          <p:nvPr>
            <p:ph type="sldImg"/>
          </p:nvPr>
        </p:nvSpPr>
        <p:spPr bwMode="auto">
          <a:xfrm>
            <a:off x="990600" y="303213"/>
            <a:ext cx="4875213" cy="3656012"/>
          </a:xfrm>
          <a:prstGeom prst="rect">
            <a:avLst/>
          </a:prstGeom>
          <a:solidFill>
            <a:srgbClr val="FFFFFF"/>
          </a:solidFill>
          <a:ln>
            <a:solidFill>
              <a:srgbClr val="000000"/>
            </a:solidFill>
            <a:miter lim="800000"/>
          </a:ln>
        </p:spPr>
      </p:sp>
      <p:sp>
        <p:nvSpPr>
          <p:cNvPr id="69634" name="Text Box 2"/>
          <p:cNvSpPr txBox="1">
            <a:spLocks noChangeArrowheads="1"/>
          </p:cNvSpPr>
          <p:nvPr/>
        </p:nvSpPr>
        <p:spPr bwMode="auto">
          <a:xfrm>
            <a:off x="503238" y="4316413"/>
            <a:ext cx="5854700" cy="4059237"/>
          </a:xfrm>
          <a:prstGeom prst="rect">
            <a:avLst/>
          </a:prstGeom>
          <a:noFill/>
          <a:ln w="9525">
            <a:noFill/>
            <a:miter lim="800000"/>
          </a:ln>
        </p:spPr>
        <p:txBody>
          <a:bodyPr lIns="0" tIns="0" rIns="0" bIns="0"/>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897" name="Rectangle 1"/>
          <p:cNvSpPr>
            <a:spLocks noGrp="1" noRot="1" noChangeAspect="1" noChangeArrowheads="1" noTextEdit="1"/>
          </p:cNvSpPr>
          <p:nvPr>
            <p:ph type="sldImg"/>
          </p:nvPr>
        </p:nvSpPr>
        <p:spPr bwMode="auto">
          <a:xfrm>
            <a:off x="990600" y="303213"/>
            <a:ext cx="4875213" cy="3656012"/>
          </a:xfrm>
          <a:prstGeom prst="rect">
            <a:avLst/>
          </a:prstGeom>
          <a:solidFill>
            <a:srgbClr val="FFFFFF"/>
          </a:solidFill>
          <a:ln>
            <a:solidFill>
              <a:srgbClr val="000000"/>
            </a:solidFill>
            <a:miter lim="800000"/>
          </a:ln>
        </p:spPr>
      </p:sp>
      <p:sp>
        <p:nvSpPr>
          <p:cNvPr id="80898" name="Text Box 2"/>
          <p:cNvSpPr txBox="1">
            <a:spLocks noChangeArrowheads="1"/>
          </p:cNvSpPr>
          <p:nvPr/>
        </p:nvSpPr>
        <p:spPr bwMode="auto">
          <a:xfrm>
            <a:off x="503238" y="4316413"/>
            <a:ext cx="5854700" cy="4059237"/>
          </a:xfrm>
          <a:prstGeom prst="rect">
            <a:avLst/>
          </a:prstGeom>
          <a:noFill/>
          <a:ln w="9525">
            <a:noFill/>
            <a:miter lim="800000"/>
          </a:ln>
        </p:spPr>
        <p:txBody>
          <a:bodyPr lIns="0" tIns="0" rIns="0" bIns="0"/>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21" name="Rectangle 1"/>
          <p:cNvSpPr>
            <a:spLocks noGrp="1" noRot="1" noChangeAspect="1" noChangeArrowheads="1" noTextEdit="1"/>
          </p:cNvSpPr>
          <p:nvPr>
            <p:ph type="sldImg"/>
          </p:nvPr>
        </p:nvSpPr>
        <p:spPr bwMode="auto">
          <a:xfrm>
            <a:off x="990600" y="303213"/>
            <a:ext cx="4875213" cy="3656012"/>
          </a:xfrm>
          <a:prstGeom prst="rect">
            <a:avLst/>
          </a:prstGeom>
          <a:solidFill>
            <a:srgbClr val="FFFFFF"/>
          </a:solidFill>
          <a:ln>
            <a:solidFill>
              <a:srgbClr val="000000"/>
            </a:solidFill>
            <a:miter lim="800000"/>
          </a:ln>
        </p:spPr>
      </p:sp>
      <p:sp>
        <p:nvSpPr>
          <p:cNvPr id="81922" name="Text Box 2"/>
          <p:cNvSpPr txBox="1">
            <a:spLocks noChangeArrowheads="1"/>
          </p:cNvSpPr>
          <p:nvPr/>
        </p:nvSpPr>
        <p:spPr bwMode="auto">
          <a:xfrm>
            <a:off x="503238" y="4316413"/>
            <a:ext cx="5854700" cy="4059237"/>
          </a:xfrm>
          <a:prstGeom prst="rect">
            <a:avLst/>
          </a:prstGeom>
          <a:noFill/>
          <a:ln w="9525">
            <a:noFill/>
            <a:miter lim="800000"/>
          </a:ln>
        </p:spPr>
        <p:txBody>
          <a:bodyPr lIns="0" tIns="0" rIns="0" bIns="0"/>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5" name="Rectangle 1"/>
          <p:cNvSpPr>
            <a:spLocks noGrp="1" noRot="1" noChangeAspect="1" noChangeArrowheads="1" noTextEdit="1"/>
          </p:cNvSpPr>
          <p:nvPr>
            <p:ph type="sldImg"/>
          </p:nvPr>
        </p:nvSpPr>
        <p:spPr bwMode="auto">
          <a:xfrm>
            <a:off x="990600" y="303213"/>
            <a:ext cx="4875213" cy="3656012"/>
          </a:xfrm>
          <a:prstGeom prst="rect">
            <a:avLst/>
          </a:prstGeom>
          <a:solidFill>
            <a:srgbClr val="FFFFFF"/>
          </a:solidFill>
          <a:ln>
            <a:solidFill>
              <a:srgbClr val="000000"/>
            </a:solidFill>
            <a:miter lim="800000"/>
          </a:ln>
        </p:spPr>
      </p:sp>
      <p:sp>
        <p:nvSpPr>
          <p:cNvPr id="82946" name="Text Box 2"/>
          <p:cNvSpPr txBox="1">
            <a:spLocks noChangeArrowheads="1"/>
          </p:cNvSpPr>
          <p:nvPr/>
        </p:nvSpPr>
        <p:spPr bwMode="auto">
          <a:xfrm>
            <a:off x="503238" y="4316413"/>
            <a:ext cx="5854700" cy="4059237"/>
          </a:xfrm>
          <a:prstGeom prst="rect">
            <a:avLst/>
          </a:prstGeom>
          <a:noFill/>
          <a:ln w="9525">
            <a:noFill/>
            <a:miter lim="800000"/>
          </a:ln>
        </p:spPr>
        <p:txBody>
          <a:bodyPr lIns="0" tIns="0" rIns="0" bIns="0"/>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69" name="Rectangle 1"/>
          <p:cNvSpPr>
            <a:spLocks noGrp="1" noRot="1" noChangeAspect="1" noChangeArrowheads="1" noTextEdit="1"/>
          </p:cNvSpPr>
          <p:nvPr>
            <p:ph type="sldImg"/>
          </p:nvPr>
        </p:nvSpPr>
        <p:spPr bwMode="auto">
          <a:xfrm>
            <a:off x="990600" y="303213"/>
            <a:ext cx="4875213" cy="3656012"/>
          </a:xfrm>
          <a:prstGeom prst="rect">
            <a:avLst/>
          </a:prstGeom>
          <a:solidFill>
            <a:srgbClr val="FFFFFF"/>
          </a:solidFill>
          <a:ln>
            <a:solidFill>
              <a:srgbClr val="000000"/>
            </a:solidFill>
            <a:miter lim="800000"/>
          </a:ln>
        </p:spPr>
      </p:sp>
      <p:sp>
        <p:nvSpPr>
          <p:cNvPr id="83970" name="Text Box 2"/>
          <p:cNvSpPr txBox="1">
            <a:spLocks noChangeArrowheads="1"/>
          </p:cNvSpPr>
          <p:nvPr/>
        </p:nvSpPr>
        <p:spPr bwMode="auto">
          <a:xfrm>
            <a:off x="503238" y="4316413"/>
            <a:ext cx="5854700" cy="4059237"/>
          </a:xfrm>
          <a:prstGeom prst="rect">
            <a:avLst/>
          </a:prstGeom>
          <a:noFill/>
          <a:ln w="9525">
            <a:noFill/>
            <a:miter lim="800000"/>
          </a:ln>
        </p:spPr>
        <p:txBody>
          <a:bodyPr lIns="0" tIns="0" rIns="0" bIns="0"/>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3" name="Rectangle 1"/>
          <p:cNvSpPr>
            <a:spLocks noGrp="1" noRot="1" noChangeAspect="1" noChangeArrowheads="1" noTextEdit="1"/>
          </p:cNvSpPr>
          <p:nvPr>
            <p:ph type="sldImg"/>
          </p:nvPr>
        </p:nvSpPr>
        <p:spPr bwMode="auto">
          <a:xfrm>
            <a:off x="990600" y="303213"/>
            <a:ext cx="4875213" cy="3656012"/>
          </a:xfrm>
          <a:prstGeom prst="rect">
            <a:avLst/>
          </a:prstGeom>
          <a:solidFill>
            <a:srgbClr val="FFFFFF"/>
          </a:solidFill>
          <a:ln>
            <a:solidFill>
              <a:srgbClr val="000000"/>
            </a:solidFill>
            <a:miter lim="800000"/>
          </a:ln>
        </p:spPr>
      </p:sp>
      <p:sp>
        <p:nvSpPr>
          <p:cNvPr id="84994" name="Text Box 2"/>
          <p:cNvSpPr txBox="1">
            <a:spLocks noChangeArrowheads="1"/>
          </p:cNvSpPr>
          <p:nvPr/>
        </p:nvSpPr>
        <p:spPr bwMode="auto">
          <a:xfrm>
            <a:off x="503238" y="4316413"/>
            <a:ext cx="5854700" cy="4059237"/>
          </a:xfrm>
          <a:prstGeom prst="rect">
            <a:avLst/>
          </a:prstGeom>
          <a:noFill/>
          <a:ln w="9525">
            <a:noFill/>
            <a:miter lim="800000"/>
          </a:ln>
        </p:spPr>
        <p:txBody>
          <a:bodyPr lIns="0" tIns="0" rIns="0" bIns="0"/>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7041" name="Rectangle 1"/>
          <p:cNvSpPr>
            <a:spLocks noGrp="1" noRot="1" noChangeAspect="1" noChangeArrowheads="1" noTextEdit="1"/>
          </p:cNvSpPr>
          <p:nvPr>
            <p:ph type="sldImg"/>
          </p:nvPr>
        </p:nvSpPr>
        <p:spPr bwMode="auto">
          <a:xfrm>
            <a:off x="990600" y="303213"/>
            <a:ext cx="4875213" cy="3656012"/>
          </a:xfrm>
          <a:prstGeom prst="rect">
            <a:avLst/>
          </a:prstGeom>
          <a:solidFill>
            <a:srgbClr val="FFFFFF"/>
          </a:solidFill>
          <a:ln>
            <a:solidFill>
              <a:srgbClr val="000000"/>
            </a:solidFill>
            <a:miter lim="800000"/>
          </a:ln>
        </p:spPr>
      </p:sp>
      <p:sp>
        <p:nvSpPr>
          <p:cNvPr id="87042" name="Text Box 2"/>
          <p:cNvSpPr txBox="1">
            <a:spLocks noChangeArrowheads="1"/>
          </p:cNvSpPr>
          <p:nvPr/>
        </p:nvSpPr>
        <p:spPr bwMode="auto">
          <a:xfrm>
            <a:off x="503238" y="4316413"/>
            <a:ext cx="5854700" cy="4059237"/>
          </a:xfrm>
          <a:prstGeom prst="rect">
            <a:avLst/>
          </a:prstGeom>
          <a:noFill/>
          <a:ln w="9525">
            <a:noFill/>
            <a:miter lim="800000"/>
          </a:ln>
        </p:spPr>
        <p:txBody>
          <a:bodyPr lIns="0" tIns="0" rIns="0" bIns="0"/>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089" name="Rectangle 1"/>
          <p:cNvSpPr>
            <a:spLocks noGrp="1" noRot="1" noChangeAspect="1" noChangeArrowheads="1" noTextEdit="1"/>
          </p:cNvSpPr>
          <p:nvPr>
            <p:ph type="sldImg"/>
          </p:nvPr>
        </p:nvSpPr>
        <p:spPr bwMode="auto">
          <a:xfrm>
            <a:off x="990600" y="303213"/>
            <a:ext cx="4875213" cy="3656012"/>
          </a:xfrm>
          <a:prstGeom prst="rect">
            <a:avLst/>
          </a:prstGeom>
          <a:solidFill>
            <a:srgbClr val="FFFFFF"/>
          </a:solidFill>
          <a:ln>
            <a:solidFill>
              <a:srgbClr val="000000"/>
            </a:solidFill>
            <a:miter lim="800000"/>
          </a:ln>
        </p:spPr>
      </p:sp>
      <p:sp>
        <p:nvSpPr>
          <p:cNvPr id="89090" name="Text Box 2"/>
          <p:cNvSpPr txBox="1">
            <a:spLocks noChangeArrowheads="1"/>
          </p:cNvSpPr>
          <p:nvPr/>
        </p:nvSpPr>
        <p:spPr bwMode="auto">
          <a:xfrm>
            <a:off x="503238" y="4316413"/>
            <a:ext cx="5854700" cy="4059237"/>
          </a:xfrm>
          <a:prstGeom prst="rect">
            <a:avLst/>
          </a:prstGeom>
          <a:noFill/>
          <a:ln w="9525">
            <a:noFill/>
            <a:miter lim="800000"/>
          </a:ln>
        </p:spPr>
        <p:txBody>
          <a:bodyPr lIns="0" tIns="0" rIns="0" bIns="0"/>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113" name="Rectangle 1"/>
          <p:cNvSpPr>
            <a:spLocks noGrp="1" noRot="1" noChangeAspect="1" noChangeArrowheads="1" noTextEdit="1"/>
          </p:cNvSpPr>
          <p:nvPr>
            <p:ph type="sldImg"/>
          </p:nvPr>
        </p:nvSpPr>
        <p:spPr bwMode="auto">
          <a:xfrm>
            <a:off x="990600" y="303213"/>
            <a:ext cx="4875213" cy="3656012"/>
          </a:xfrm>
          <a:prstGeom prst="rect">
            <a:avLst/>
          </a:prstGeom>
          <a:solidFill>
            <a:srgbClr val="FFFFFF"/>
          </a:solidFill>
          <a:ln>
            <a:solidFill>
              <a:srgbClr val="000000"/>
            </a:solidFill>
            <a:miter lim="800000"/>
          </a:ln>
        </p:spPr>
      </p:sp>
      <p:sp>
        <p:nvSpPr>
          <p:cNvPr id="90114" name="Text Box 2"/>
          <p:cNvSpPr txBox="1">
            <a:spLocks noChangeArrowheads="1"/>
          </p:cNvSpPr>
          <p:nvPr/>
        </p:nvSpPr>
        <p:spPr bwMode="auto">
          <a:xfrm>
            <a:off x="503238" y="4316413"/>
            <a:ext cx="5854700" cy="4059237"/>
          </a:xfrm>
          <a:prstGeom prst="rect">
            <a:avLst/>
          </a:prstGeom>
          <a:noFill/>
          <a:ln w="9525">
            <a:noFill/>
            <a:miter lim="800000"/>
          </a:ln>
        </p:spPr>
        <p:txBody>
          <a:bodyPr lIns="0" tIns="0" rIns="0" bIns="0"/>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1" name="Rectangle 1"/>
          <p:cNvSpPr>
            <a:spLocks noGrp="1" noRot="1" noChangeAspect="1" noChangeArrowheads="1" noTextEdit="1"/>
          </p:cNvSpPr>
          <p:nvPr>
            <p:ph type="sldImg"/>
          </p:nvPr>
        </p:nvSpPr>
        <p:spPr bwMode="auto">
          <a:xfrm>
            <a:off x="990600" y="303213"/>
            <a:ext cx="4875213" cy="3656012"/>
          </a:xfrm>
          <a:prstGeom prst="rect">
            <a:avLst/>
          </a:prstGeom>
          <a:solidFill>
            <a:srgbClr val="FFFFFF"/>
          </a:solidFill>
          <a:ln>
            <a:solidFill>
              <a:srgbClr val="000000"/>
            </a:solidFill>
            <a:miter lim="800000"/>
          </a:ln>
        </p:spPr>
      </p:sp>
      <p:sp>
        <p:nvSpPr>
          <p:cNvPr id="92162" name="Text Box 2"/>
          <p:cNvSpPr txBox="1">
            <a:spLocks noChangeArrowheads="1"/>
          </p:cNvSpPr>
          <p:nvPr/>
        </p:nvSpPr>
        <p:spPr bwMode="auto">
          <a:xfrm>
            <a:off x="503238" y="4316413"/>
            <a:ext cx="5854700" cy="4059237"/>
          </a:xfrm>
          <a:prstGeom prst="rect">
            <a:avLst/>
          </a:prstGeom>
          <a:noFill/>
          <a:ln w="9525">
            <a:noFill/>
            <a:miter lim="800000"/>
          </a:ln>
        </p:spPr>
        <p:txBody>
          <a:bodyPr lIns="0" tIns="0" rIns="0" bIns="0"/>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5233" name="Rectangle 1"/>
          <p:cNvSpPr>
            <a:spLocks noGrp="1" noRot="1" noChangeAspect="1" noChangeArrowheads="1" noTextEdit="1"/>
          </p:cNvSpPr>
          <p:nvPr>
            <p:ph type="sldImg"/>
          </p:nvPr>
        </p:nvSpPr>
        <p:spPr bwMode="auto">
          <a:xfrm>
            <a:off x="990600" y="303213"/>
            <a:ext cx="4875213" cy="3656012"/>
          </a:xfrm>
          <a:prstGeom prst="rect">
            <a:avLst/>
          </a:prstGeom>
          <a:solidFill>
            <a:srgbClr val="FFFFFF"/>
          </a:solidFill>
          <a:ln>
            <a:solidFill>
              <a:srgbClr val="000000"/>
            </a:solidFill>
            <a:miter lim="800000"/>
          </a:ln>
        </p:spPr>
      </p:sp>
      <p:sp>
        <p:nvSpPr>
          <p:cNvPr id="95234" name="Text Box 2"/>
          <p:cNvSpPr txBox="1">
            <a:spLocks noChangeArrowheads="1"/>
          </p:cNvSpPr>
          <p:nvPr/>
        </p:nvSpPr>
        <p:spPr bwMode="auto">
          <a:xfrm>
            <a:off x="503238" y="4316413"/>
            <a:ext cx="5854700" cy="4059237"/>
          </a:xfrm>
          <a:prstGeom prst="rect">
            <a:avLst/>
          </a:prstGeom>
          <a:noFill/>
          <a:ln w="9525">
            <a:noFill/>
            <a:miter lim="800000"/>
          </a:ln>
        </p:spPr>
        <p:txBody>
          <a:bodyPr lIns="0" tIns="0" rIns="0" bIns="0"/>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657" name="Rectangle 1"/>
          <p:cNvSpPr>
            <a:spLocks noGrp="1" noRot="1" noChangeAspect="1" noChangeArrowheads="1" noTextEdit="1"/>
          </p:cNvSpPr>
          <p:nvPr>
            <p:ph type="sldImg"/>
          </p:nvPr>
        </p:nvSpPr>
        <p:spPr bwMode="auto">
          <a:xfrm>
            <a:off x="990600" y="303213"/>
            <a:ext cx="4875213" cy="3656012"/>
          </a:xfrm>
          <a:prstGeom prst="rect">
            <a:avLst/>
          </a:prstGeom>
          <a:solidFill>
            <a:srgbClr val="FFFFFF"/>
          </a:solidFill>
          <a:ln>
            <a:solidFill>
              <a:srgbClr val="000000"/>
            </a:solidFill>
            <a:miter lim="800000"/>
          </a:ln>
        </p:spPr>
      </p:sp>
      <p:sp>
        <p:nvSpPr>
          <p:cNvPr id="70658" name="Text Box 2"/>
          <p:cNvSpPr txBox="1">
            <a:spLocks noChangeArrowheads="1"/>
          </p:cNvSpPr>
          <p:nvPr/>
        </p:nvSpPr>
        <p:spPr bwMode="auto">
          <a:xfrm>
            <a:off x="503238" y="4316413"/>
            <a:ext cx="5854700" cy="4059237"/>
          </a:xfrm>
          <a:prstGeom prst="rect">
            <a:avLst/>
          </a:prstGeom>
          <a:noFill/>
          <a:ln w="9525">
            <a:noFill/>
            <a:miter lim="800000"/>
          </a:ln>
        </p:spPr>
        <p:txBody>
          <a:bodyPr lIns="0" tIns="0" rIns="0" bIns="0"/>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7281" name="Rectangle 1"/>
          <p:cNvSpPr>
            <a:spLocks noGrp="1" noRot="1" noChangeAspect="1" noChangeArrowheads="1" noTextEdit="1"/>
          </p:cNvSpPr>
          <p:nvPr>
            <p:ph type="sldImg"/>
          </p:nvPr>
        </p:nvSpPr>
        <p:spPr bwMode="auto">
          <a:xfrm>
            <a:off x="990600" y="303213"/>
            <a:ext cx="4875213" cy="3656012"/>
          </a:xfrm>
          <a:prstGeom prst="rect">
            <a:avLst/>
          </a:prstGeom>
          <a:solidFill>
            <a:srgbClr val="FFFFFF"/>
          </a:solidFill>
          <a:ln>
            <a:solidFill>
              <a:srgbClr val="000000"/>
            </a:solidFill>
            <a:miter lim="800000"/>
          </a:ln>
        </p:spPr>
      </p:sp>
      <p:sp>
        <p:nvSpPr>
          <p:cNvPr id="97282" name="Text Box 2"/>
          <p:cNvSpPr txBox="1">
            <a:spLocks noChangeArrowheads="1"/>
          </p:cNvSpPr>
          <p:nvPr/>
        </p:nvSpPr>
        <p:spPr bwMode="auto">
          <a:xfrm>
            <a:off x="503238" y="4316413"/>
            <a:ext cx="5854700" cy="4059237"/>
          </a:xfrm>
          <a:prstGeom prst="rect">
            <a:avLst/>
          </a:prstGeom>
          <a:noFill/>
          <a:ln w="9525">
            <a:noFill/>
            <a:miter lim="800000"/>
          </a:ln>
        </p:spPr>
        <p:txBody>
          <a:bodyPr lIns="0" tIns="0" rIns="0" bIns="0"/>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8305" name="Rectangle 1"/>
          <p:cNvSpPr>
            <a:spLocks noGrp="1" noRot="1" noChangeAspect="1" noChangeArrowheads="1" noTextEdit="1"/>
          </p:cNvSpPr>
          <p:nvPr>
            <p:ph type="sldImg"/>
          </p:nvPr>
        </p:nvSpPr>
        <p:spPr bwMode="auto">
          <a:xfrm>
            <a:off x="990600" y="303213"/>
            <a:ext cx="4875213" cy="3656012"/>
          </a:xfrm>
          <a:prstGeom prst="rect">
            <a:avLst/>
          </a:prstGeom>
          <a:solidFill>
            <a:srgbClr val="FFFFFF"/>
          </a:solidFill>
          <a:ln>
            <a:solidFill>
              <a:srgbClr val="000000"/>
            </a:solidFill>
            <a:miter lim="800000"/>
          </a:ln>
        </p:spPr>
      </p:sp>
      <p:sp>
        <p:nvSpPr>
          <p:cNvPr id="98306" name="Text Box 2"/>
          <p:cNvSpPr txBox="1">
            <a:spLocks noChangeArrowheads="1"/>
          </p:cNvSpPr>
          <p:nvPr/>
        </p:nvSpPr>
        <p:spPr bwMode="auto">
          <a:xfrm>
            <a:off x="503238" y="4316413"/>
            <a:ext cx="5854700" cy="4059237"/>
          </a:xfrm>
          <a:prstGeom prst="rect">
            <a:avLst/>
          </a:prstGeom>
          <a:noFill/>
          <a:ln w="9525">
            <a:noFill/>
            <a:miter lim="800000"/>
          </a:ln>
        </p:spPr>
        <p:txBody>
          <a:bodyPr lIns="0" tIns="0" rIns="0" bIns="0"/>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0353" name="Rectangle 1"/>
          <p:cNvSpPr>
            <a:spLocks noGrp="1" noRot="1" noChangeAspect="1" noChangeArrowheads="1" noTextEdit="1"/>
          </p:cNvSpPr>
          <p:nvPr>
            <p:ph type="sldImg"/>
          </p:nvPr>
        </p:nvSpPr>
        <p:spPr bwMode="auto">
          <a:xfrm>
            <a:off x="990600" y="303213"/>
            <a:ext cx="4875213" cy="3656012"/>
          </a:xfrm>
          <a:prstGeom prst="rect">
            <a:avLst/>
          </a:prstGeom>
          <a:solidFill>
            <a:srgbClr val="FFFFFF"/>
          </a:solidFill>
          <a:ln>
            <a:solidFill>
              <a:srgbClr val="000000"/>
            </a:solidFill>
            <a:miter lim="800000"/>
          </a:ln>
        </p:spPr>
      </p:sp>
      <p:sp>
        <p:nvSpPr>
          <p:cNvPr id="100354" name="Text Box 2"/>
          <p:cNvSpPr txBox="1">
            <a:spLocks noChangeArrowheads="1"/>
          </p:cNvSpPr>
          <p:nvPr/>
        </p:nvSpPr>
        <p:spPr bwMode="auto">
          <a:xfrm>
            <a:off x="503238" y="4316413"/>
            <a:ext cx="5854700" cy="4059237"/>
          </a:xfrm>
          <a:prstGeom prst="rect">
            <a:avLst/>
          </a:prstGeom>
          <a:noFill/>
          <a:ln w="9525">
            <a:noFill/>
            <a:miter lim="800000"/>
          </a:ln>
        </p:spPr>
        <p:txBody>
          <a:bodyPr lIns="0" tIns="0" rIns="0" bIns="0"/>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3425" name="Rectangle 1"/>
          <p:cNvSpPr>
            <a:spLocks noGrp="1" noRot="1" noChangeAspect="1" noChangeArrowheads="1" noTextEdit="1"/>
          </p:cNvSpPr>
          <p:nvPr>
            <p:ph type="sldImg"/>
          </p:nvPr>
        </p:nvSpPr>
        <p:spPr bwMode="auto">
          <a:xfrm>
            <a:off x="990600" y="303213"/>
            <a:ext cx="4875213" cy="3656012"/>
          </a:xfrm>
          <a:prstGeom prst="rect">
            <a:avLst/>
          </a:prstGeom>
          <a:solidFill>
            <a:srgbClr val="FFFFFF"/>
          </a:solidFill>
          <a:ln>
            <a:solidFill>
              <a:srgbClr val="000000"/>
            </a:solidFill>
            <a:miter lim="800000"/>
          </a:ln>
        </p:spPr>
      </p:sp>
      <p:sp>
        <p:nvSpPr>
          <p:cNvPr id="103426" name="Text Box 2"/>
          <p:cNvSpPr txBox="1">
            <a:spLocks noChangeArrowheads="1"/>
          </p:cNvSpPr>
          <p:nvPr/>
        </p:nvSpPr>
        <p:spPr bwMode="auto">
          <a:xfrm>
            <a:off x="503238" y="4316413"/>
            <a:ext cx="5854700" cy="4059237"/>
          </a:xfrm>
          <a:prstGeom prst="rect">
            <a:avLst/>
          </a:prstGeom>
          <a:noFill/>
          <a:ln w="9525">
            <a:noFill/>
            <a:miter lim="800000"/>
          </a:ln>
        </p:spPr>
        <p:txBody>
          <a:bodyPr lIns="0" tIns="0" rIns="0" bIns="0"/>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4449" name="Rectangle 1"/>
          <p:cNvSpPr>
            <a:spLocks noGrp="1" noRot="1" noChangeAspect="1" noChangeArrowheads="1" noTextEdit="1"/>
          </p:cNvSpPr>
          <p:nvPr>
            <p:ph type="sldImg"/>
          </p:nvPr>
        </p:nvSpPr>
        <p:spPr bwMode="auto">
          <a:xfrm>
            <a:off x="990600" y="303213"/>
            <a:ext cx="4875213" cy="3656012"/>
          </a:xfrm>
          <a:prstGeom prst="rect">
            <a:avLst/>
          </a:prstGeom>
          <a:solidFill>
            <a:srgbClr val="FFFFFF"/>
          </a:solidFill>
          <a:ln>
            <a:solidFill>
              <a:srgbClr val="000000"/>
            </a:solidFill>
            <a:miter lim="800000"/>
          </a:ln>
        </p:spPr>
      </p:sp>
      <p:sp>
        <p:nvSpPr>
          <p:cNvPr id="104450" name="Text Box 2"/>
          <p:cNvSpPr txBox="1">
            <a:spLocks noChangeArrowheads="1"/>
          </p:cNvSpPr>
          <p:nvPr/>
        </p:nvSpPr>
        <p:spPr bwMode="auto">
          <a:xfrm>
            <a:off x="503238" y="4316413"/>
            <a:ext cx="5854700" cy="4059237"/>
          </a:xfrm>
          <a:prstGeom prst="rect">
            <a:avLst/>
          </a:prstGeom>
          <a:noFill/>
          <a:ln w="9525">
            <a:noFill/>
            <a:miter lim="800000"/>
          </a:ln>
        </p:spPr>
        <p:txBody>
          <a:bodyPr lIns="0" tIns="0" rIns="0" bIns="0"/>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5473" name="Rectangle 1"/>
          <p:cNvSpPr>
            <a:spLocks noGrp="1" noRot="1" noChangeAspect="1" noChangeArrowheads="1" noTextEdit="1"/>
          </p:cNvSpPr>
          <p:nvPr>
            <p:ph type="sldImg"/>
          </p:nvPr>
        </p:nvSpPr>
        <p:spPr bwMode="auto">
          <a:xfrm>
            <a:off x="990600" y="303213"/>
            <a:ext cx="4875213" cy="3656012"/>
          </a:xfrm>
          <a:prstGeom prst="rect">
            <a:avLst/>
          </a:prstGeom>
          <a:solidFill>
            <a:srgbClr val="FFFFFF"/>
          </a:solidFill>
          <a:ln>
            <a:solidFill>
              <a:srgbClr val="000000"/>
            </a:solidFill>
            <a:miter lim="800000"/>
          </a:ln>
        </p:spPr>
      </p:sp>
      <p:sp>
        <p:nvSpPr>
          <p:cNvPr id="105474" name="Text Box 2"/>
          <p:cNvSpPr txBox="1">
            <a:spLocks noChangeArrowheads="1"/>
          </p:cNvSpPr>
          <p:nvPr/>
        </p:nvSpPr>
        <p:spPr bwMode="auto">
          <a:xfrm>
            <a:off x="503238" y="4316413"/>
            <a:ext cx="5854700" cy="4059237"/>
          </a:xfrm>
          <a:prstGeom prst="rect">
            <a:avLst/>
          </a:prstGeom>
          <a:noFill/>
          <a:ln w="9525">
            <a:noFill/>
            <a:miter lim="800000"/>
          </a:ln>
        </p:spPr>
        <p:txBody>
          <a:bodyPr lIns="0" tIns="0" rIns="0" bIns="0"/>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8545" name="Rectangle 1"/>
          <p:cNvSpPr>
            <a:spLocks noGrp="1" noRot="1" noChangeAspect="1" noChangeArrowheads="1" noTextEdit="1"/>
          </p:cNvSpPr>
          <p:nvPr>
            <p:ph type="sldImg"/>
          </p:nvPr>
        </p:nvSpPr>
        <p:spPr bwMode="auto">
          <a:xfrm>
            <a:off x="990600" y="303213"/>
            <a:ext cx="4875213" cy="3656012"/>
          </a:xfrm>
          <a:prstGeom prst="rect">
            <a:avLst/>
          </a:prstGeom>
          <a:solidFill>
            <a:srgbClr val="FFFFFF"/>
          </a:solidFill>
          <a:ln>
            <a:solidFill>
              <a:srgbClr val="000000"/>
            </a:solidFill>
            <a:miter lim="800000"/>
          </a:ln>
        </p:spPr>
      </p:sp>
      <p:sp>
        <p:nvSpPr>
          <p:cNvPr id="108546" name="Text Box 2"/>
          <p:cNvSpPr txBox="1">
            <a:spLocks noChangeArrowheads="1"/>
          </p:cNvSpPr>
          <p:nvPr/>
        </p:nvSpPr>
        <p:spPr bwMode="auto">
          <a:xfrm>
            <a:off x="503238" y="4316413"/>
            <a:ext cx="5854700" cy="4059237"/>
          </a:xfrm>
          <a:prstGeom prst="rect">
            <a:avLst/>
          </a:prstGeom>
          <a:noFill/>
          <a:ln w="9525">
            <a:noFill/>
            <a:miter lim="800000"/>
          </a:ln>
        </p:spPr>
        <p:txBody>
          <a:bodyPr lIns="0" tIns="0" rIns="0" bIns="0"/>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9569" name="Rectangle 1"/>
          <p:cNvSpPr>
            <a:spLocks noGrp="1" noRot="1" noChangeAspect="1" noChangeArrowheads="1" noTextEdit="1"/>
          </p:cNvSpPr>
          <p:nvPr>
            <p:ph type="sldImg"/>
          </p:nvPr>
        </p:nvSpPr>
        <p:spPr bwMode="auto">
          <a:xfrm>
            <a:off x="990600" y="303213"/>
            <a:ext cx="4875213" cy="3656012"/>
          </a:xfrm>
          <a:prstGeom prst="rect">
            <a:avLst/>
          </a:prstGeom>
          <a:solidFill>
            <a:srgbClr val="FFFFFF"/>
          </a:solidFill>
          <a:ln>
            <a:solidFill>
              <a:srgbClr val="000000"/>
            </a:solidFill>
            <a:miter lim="800000"/>
          </a:ln>
        </p:spPr>
      </p:sp>
      <p:sp>
        <p:nvSpPr>
          <p:cNvPr id="109570" name="Text Box 2"/>
          <p:cNvSpPr txBox="1">
            <a:spLocks noChangeArrowheads="1"/>
          </p:cNvSpPr>
          <p:nvPr/>
        </p:nvSpPr>
        <p:spPr bwMode="auto">
          <a:xfrm>
            <a:off x="503238" y="4316413"/>
            <a:ext cx="5854700" cy="4059237"/>
          </a:xfrm>
          <a:prstGeom prst="rect">
            <a:avLst/>
          </a:prstGeom>
          <a:noFill/>
          <a:ln w="9525">
            <a:noFill/>
            <a:miter lim="800000"/>
          </a:ln>
        </p:spPr>
        <p:txBody>
          <a:bodyPr lIns="0" tIns="0" rIns="0" bIns="0"/>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0593" name="Rectangle 1"/>
          <p:cNvSpPr>
            <a:spLocks noGrp="1" noRot="1" noChangeAspect="1" noChangeArrowheads="1" noTextEdit="1"/>
          </p:cNvSpPr>
          <p:nvPr>
            <p:ph type="sldImg"/>
          </p:nvPr>
        </p:nvSpPr>
        <p:spPr bwMode="auto">
          <a:xfrm>
            <a:off x="990600" y="303213"/>
            <a:ext cx="4875213" cy="3656012"/>
          </a:xfrm>
          <a:prstGeom prst="rect">
            <a:avLst/>
          </a:prstGeom>
          <a:solidFill>
            <a:srgbClr val="FFFFFF"/>
          </a:solidFill>
          <a:ln>
            <a:solidFill>
              <a:srgbClr val="000000"/>
            </a:solidFill>
            <a:miter lim="800000"/>
          </a:ln>
        </p:spPr>
      </p:sp>
      <p:sp>
        <p:nvSpPr>
          <p:cNvPr id="110594" name="Text Box 2"/>
          <p:cNvSpPr txBox="1">
            <a:spLocks noChangeArrowheads="1"/>
          </p:cNvSpPr>
          <p:nvPr/>
        </p:nvSpPr>
        <p:spPr bwMode="auto">
          <a:xfrm>
            <a:off x="503238" y="4316413"/>
            <a:ext cx="5854700" cy="4059237"/>
          </a:xfrm>
          <a:prstGeom prst="rect">
            <a:avLst/>
          </a:prstGeom>
          <a:noFill/>
          <a:ln w="9525">
            <a:noFill/>
            <a:miter lim="800000"/>
          </a:ln>
        </p:spPr>
        <p:txBody>
          <a:bodyPr lIns="0" tIns="0" rIns="0" bIns="0"/>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41" name="Rectangle 1"/>
          <p:cNvSpPr>
            <a:spLocks noGrp="1" noRot="1" noChangeAspect="1" noChangeArrowheads="1" noTextEdit="1"/>
          </p:cNvSpPr>
          <p:nvPr>
            <p:ph type="sldImg"/>
          </p:nvPr>
        </p:nvSpPr>
        <p:spPr bwMode="auto">
          <a:xfrm>
            <a:off x="990600" y="303213"/>
            <a:ext cx="4875213" cy="3656012"/>
          </a:xfrm>
          <a:prstGeom prst="rect">
            <a:avLst/>
          </a:prstGeom>
          <a:solidFill>
            <a:srgbClr val="FFFFFF"/>
          </a:solidFill>
          <a:ln>
            <a:solidFill>
              <a:srgbClr val="000000"/>
            </a:solidFill>
            <a:miter lim="800000"/>
          </a:ln>
        </p:spPr>
      </p:sp>
      <p:sp>
        <p:nvSpPr>
          <p:cNvPr id="112642" name="Text Box 2"/>
          <p:cNvSpPr txBox="1">
            <a:spLocks noChangeArrowheads="1"/>
          </p:cNvSpPr>
          <p:nvPr/>
        </p:nvSpPr>
        <p:spPr bwMode="auto">
          <a:xfrm>
            <a:off x="503238" y="4316413"/>
            <a:ext cx="5854700" cy="4059237"/>
          </a:xfrm>
          <a:prstGeom prst="rect">
            <a:avLst/>
          </a:prstGeom>
          <a:noFill/>
          <a:ln w="9525">
            <a:noFill/>
            <a:miter lim="800000"/>
          </a:ln>
        </p:spPr>
        <p:txBody>
          <a:bodyPr lIns="0" tIns="0" rIns="0" bIns="0"/>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681" name="Rectangle 1"/>
          <p:cNvSpPr>
            <a:spLocks noGrp="1" noRot="1" noChangeAspect="1" noChangeArrowheads="1" noTextEdit="1"/>
          </p:cNvSpPr>
          <p:nvPr>
            <p:ph type="sldImg"/>
          </p:nvPr>
        </p:nvSpPr>
        <p:spPr bwMode="auto">
          <a:xfrm>
            <a:off x="990600" y="303213"/>
            <a:ext cx="4875213" cy="3656012"/>
          </a:xfrm>
          <a:prstGeom prst="rect">
            <a:avLst/>
          </a:prstGeom>
          <a:solidFill>
            <a:srgbClr val="FFFFFF"/>
          </a:solidFill>
          <a:ln>
            <a:solidFill>
              <a:srgbClr val="000000"/>
            </a:solidFill>
            <a:miter lim="800000"/>
          </a:ln>
        </p:spPr>
      </p:sp>
      <p:sp>
        <p:nvSpPr>
          <p:cNvPr id="71682" name="Text Box 2"/>
          <p:cNvSpPr txBox="1">
            <a:spLocks noChangeArrowheads="1"/>
          </p:cNvSpPr>
          <p:nvPr/>
        </p:nvSpPr>
        <p:spPr bwMode="auto">
          <a:xfrm>
            <a:off x="503238" y="4316413"/>
            <a:ext cx="5854700" cy="4059237"/>
          </a:xfrm>
          <a:prstGeom prst="rect">
            <a:avLst/>
          </a:prstGeom>
          <a:noFill/>
          <a:ln w="9525">
            <a:noFill/>
            <a:miter lim="800000"/>
          </a:ln>
        </p:spPr>
        <p:txBody>
          <a:bodyPr lIns="0" tIns="0" rIns="0" bIns="0"/>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4689" name="Rectangle 1"/>
          <p:cNvSpPr>
            <a:spLocks noGrp="1" noRot="1" noChangeAspect="1" noChangeArrowheads="1" noTextEdit="1"/>
          </p:cNvSpPr>
          <p:nvPr>
            <p:ph type="sldImg"/>
          </p:nvPr>
        </p:nvSpPr>
        <p:spPr bwMode="auto">
          <a:xfrm>
            <a:off x="990600" y="303213"/>
            <a:ext cx="4875213" cy="3656012"/>
          </a:xfrm>
          <a:prstGeom prst="rect">
            <a:avLst/>
          </a:prstGeom>
          <a:solidFill>
            <a:srgbClr val="FFFFFF"/>
          </a:solidFill>
          <a:ln>
            <a:solidFill>
              <a:srgbClr val="000000"/>
            </a:solidFill>
            <a:miter lim="800000"/>
          </a:ln>
        </p:spPr>
      </p:sp>
      <p:sp>
        <p:nvSpPr>
          <p:cNvPr id="114690" name="Text Box 2"/>
          <p:cNvSpPr txBox="1">
            <a:spLocks noChangeArrowheads="1"/>
          </p:cNvSpPr>
          <p:nvPr/>
        </p:nvSpPr>
        <p:spPr bwMode="auto">
          <a:xfrm>
            <a:off x="503238" y="4316413"/>
            <a:ext cx="5854700" cy="4059237"/>
          </a:xfrm>
          <a:prstGeom prst="rect">
            <a:avLst/>
          </a:prstGeom>
          <a:noFill/>
          <a:ln w="9525">
            <a:noFill/>
            <a:miter lim="800000"/>
          </a:ln>
        </p:spPr>
        <p:txBody>
          <a:bodyPr lIns="0" tIns="0" rIns="0" bIns="0"/>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5713" name="Rectangle 1"/>
          <p:cNvSpPr>
            <a:spLocks noGrp="1" noRot="1" noChangeAspect="1" noChangeArrowheads="1" noTextEdit="1"/>
          </p:cNvSpPr>
          <p:nvPr>
            <p:ph type="sldImg"/>
          </p:nvPr>
        </p:nvSpPr>
        <p:spPr bwMode="auto">
          <a:xfrm>
            <a:off x="990600" y="303213"/>
            <a:ext cx="4875213" cy="3656012"/>
          </a:xfrm>
          <a:prstGeom prst="rect">
            <a:avLst/>
          </a:prstGeom>
          <a:solidFill>
            <a:srgbClr val="FFFFFF"/>
          </a:solidFill>
          <a:ln>
            <a:solidFill>
              <a:srgbClr val="000000"/>
            </a:solidFill>
            <a:miter lim="800000"/>
          </a:ln>
        </p:spPr>
      </p:sp>
      <p:sp>
        <p:nvSpPr>
          <p:cNvPr id="115714" name="Text Box 2"/>
          <p:cNvSpPr txBox="1">
            <a:spLocks noChangeArrowheads="1"/>
          </p:cNvSpPr>
          <p:nvPr/>
        </p:nvSpPr>
        <p:spPr bwMode="auto">
          <a:xfrm>
            <a:off x="503238" y="4316413"/>
            <a:ext cx="5854700" cy="4059237"/>
          </a:xfrm>
          <a:prstGeom prst="rect">
            <a:avLst/>
          </a:prstGeom>
          <a:noFill/>
          <a:ln w="9525">
            <a:noFill/>
            <a:miter lim="800000"/>
          </a:ln>
        </p:spPr>
        <p:txBody>
          <a:bodyPr lIns="0" tIns="0" rIns="0" bIns="0"/>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9809" name="Rectangle 1"/>
          <p:cNvSpPr>
            <a:spLocks noGrp="1" noRot="1" noChangeAspect="1" noChangeArrowheads="1" noTextEdit="1"/>
          </p:cNvSpPr>
          <p:nvPr>
            <p:ph type="sldImg"/>
          </p:nvPr>
        </p:nvSpPr>
        <p:spPr bwMode="auto">
          <a:xfrm>
            <a:off x="990600" y="303213"/>
            <a:ext cx="4875213" cy="3656012"/>
          </a:xfrm>
          <a:prstGeom prst="rect">
            <a:avLst/>
          </a:prstGeom>
          <a:solidFill>
            <a:srgbClr val="FFFFFF"/>
          </a:solidFill>
          <a:ln>
            <a:solidFill>
              <a:srgbClr val="000000"/>
            </a:solidFill>
            <a:miter lim="800000"/>
          </a:ln>
        </p:spPr>
      </p:sp>
      <p:sp>
        <p:nvSpPr>
          <p:cNvPr id="119810" name="Text Box 2"/>
          <p:cNvSpPr txBox="1">
            <a:spLocks noChangeArrowheads="1"/>
          </p:cNvSpPr>
          <p:nvPr/>
        </p:nvSpPr>
        <p:spPr bwMode="auto">
          <a:xfrm>
            <a:off x="503238" y="4316413"/>
            <a:ext cx="5854700" cy="4059237"/>
          </a:xfrm>
          <a:prstGeom prst="rect">
            <a:avLst/>
          </a:prstGeom>
          <a:noFill/>
          <a:ln w="9525">
            <a:noFill/>
            <a:miter lim="800000"/>
          </a:ln>
        </p:spPr>
        <p:txBody>
          <a:bodyPr lIns="0" tIns="0" rIns="0" bIns="0"/>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6737" name="Rectangle 1"/>
          <p:cNvSpPr>
            <a:spLocks noGrp="1" noRot="1" noChangeAspect="1" noChangeArrowheads="1" noTextEdit="1"/>
          </p:cNvSpPr>
          <p:nvPr>
            <p:ph type="sldImg"/>
          </p:nvPr>
        </p:nvSpPr>
        <p:spPr bwMode="auto">
          <a:xfrm>
            <a:off x="990600" y="303213"/>
            <a:ext cx="4875213" cy="3656012"/>
          </a:xfrm>
          <a:prstGeom prst="rect">
            <a:avLst/>
          </a:prstGeom>
          <a:solidFill>
            <a:srgbClr val="FFFFFF"/>
          </a:solidFill>
          <a:ln>
            <a:solidFill>
              <a:srgbClr val="000000"/>
            </a:solidFill>
            <a:miter lim="800000"/>
          </a:ln>
        </p:spPr>
      </p:sp>
      <p:sp>
        <p:nvSpPr>
          <p:cNvPr id="116738" name="Text Box 2"/>
          <p:cNvSpPr txBox="1">
            <a:spLocks noChangeArrowheads="1"/>
          </p:cNvSpPr>
          <p:nvPr/>
        </p:nvSpPr>
        <p:spPr bwMode="auto">
          <a:xfrm>
            <a:off x="503238" y="4316413"/>
            <a:ext cx="5854700" cy="4059237"/>
          </a:xfrm>
          <a:prstGeom prst="rect">
            <a:avLst/>
          </a:prstGeom>
          <a:noFill/>
          <a:ln w="9525">
            <a:noFill/>
            <a:miter lim="800000"/>
          </a:ln>
        </p:spPr>
        <p:txBody>
          <a:bodyPr lIns="0" tIns="0" rIns="0" bIns="0"/>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8785" name="Rectangle 1"/>
          <p:cNvSpPr>
            <a:spLocks noGrp="1" noRot="1" noChangeAspect="1" noChangeArrowheads="1" noTextEdit="1"/>
          </p:cNvSpPr>
          <p:nvPr>
            <p:ph type="sldImg"/>
          </p:nvPr>
        </p:nvSpPr>
        <p:spPr bwMode="auto">
          <a:xfrm>
            <a:off x="990600" y="303213"/>
            <a:ext cx="4875213" cy="3656012"/>
          </a:xfrm>
          <a:prstGeom prst="rect">
            <a:avLst/>
          </a:prstGeom>
          <a:solidFill>
            <a:srgbClr val="FFFFFF"/>
          </a:solidFill>
          <a:ln>
            <a:solidFill>
              <a:srgbClr val="000000"/>
            </a:solidFill>
            <a:miter lim="800000"/>
          </a:ln>
        </p:spPr>
      </p:sp>
      <p:sp>
        <p:nvSpPr>
          <p:cNvPr id="118786" name="Text Box 2"/>
          <p:cNvSpPr txBox="1">
            <a:spLocks noChangeArrowheads="1"/>
          </p:cNvSpPr>
          <p:nvPr/>
        </p:nvSpPr>
        <p:spPr bwMode="auto">
          <a:xfrm>
            <a:off x="503238" y="4316413"/>
            <a:ext cx="5854700" cy="4059237"/>
          </a:xfrm>
          <a:prstGeom prst="rect">
            <a:avLst/>
          </a:prstGeom>
          <a:noFill/>
          <a:ln w="9525">
            <a:noFill/>
            <a:miter lim="800000"/>
          </a:ln>
        </p:spPr>
        <p:txBody>
          <a:bodyPr lIns="0" tIns="0" rIns="0" bIns="0"/>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0833" name="Rectangle 1"/>
          <p:cNvSpPr>
            <a:spLocks noGrp="1" noRot="1" noChangeAspect="1" noChangeArrowheads="1" noTextEdit="1"/>
          </p:cNvSpPr>
          <p:nvPr>
            <p:ph type="sldImg"/>
          </p:nvPr>
        </p:nvSpPr>
        <p:spPr bwMode="auto">
          <a:xfrm>
            <a:off x="990600" y="303213"/>
            <a:ext cx="4875213" cy="3656012"/>
          </a:xfrm>
          <a:prstGeom prst="rect">
            <a:avLst/>
          </a:prstGeom>
          <a:solidFill>
            <a:srgbClr val="FFFFFF"/>
          </a:solidFill>
          <a:ln>
            <a:solidFill>
              <a:srgbClr val="000000"/>
            </a:solidFill>
            <a:miter lim="800000"/>
          </a:ln>
        </p:spPr>
      </p:sp>
      <p:sp>
        <p:nvSpPr>
          <p:cNvPr id="120834" name="Text Box 2"/>
          <p:cNvSpPr txBox="1">
            <a:spLocks noChangeArrowheads="1"/>
          </p:cNvSpPr>
          <p:nvPr/>
        </p:nvSpPr>
        <p:spPr bwMode="auto">
          <a:xfrm>
            <a:off x="503238" y="4316413"/>
            <a:ext cx="5854700" cy="4059237"/>
          </a:xfrm>
          <a:prstGeom prst="rect">
            <a:avLst/>
          </a:prstGeom>
          <a:noFill/>
          <a:ln w="9525">
            <a:noFill/>
            <a:miter lim="800000"/>
          </a:ln>
        </p:spPr>
        <p:txBody>
          <a:bodyPr lIns="0" tIns="0" rIns="0" bIns="0"/>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1857" name="Rectangle 1"/>
          <p:cNvSpPr>
            <a:spLocks noGrp="1" noRot="1" noChangeAspect="1" noChangeArrowheads="1" noTextEdit="1"/>
          </p:cNvSpPr>
          <p:nvPr>
            <p:ph type="sldImg"/>
          </p:nvPr>
        </p:nvSpPr>
        <p:spPr bwMode="auto">
          <a:xfrm>
            <a:off x="990600" y="303213"/>
            <a:ext cx="4875213" cy="3656012"/>
          </a:xfrm>
          <a:prstGeom prst="rect">
            <a:avLst/>
          </a:prstGeom>
          <a:solidFill>
            <a:srgbClr val="FFFFFF"/>
          </a:solidFill>
          <a:ln>
            <a:solidFill>
              <a:srgbClr val="000000"/>
            </a:solidFill>
            <a:miter lim="800000"/>
          </a:ln>
        </p:spPr>
      </p:sp>
      <p:sp>
        <p:nvSpPr>
          <p:cNvPr id="121858" name="Text Box 2"/>
          <p:cNvSpPr txBox="1">
            <a:spLocks noChangeArrowheads="1"/>
          </p:cNvSpPr>
          <p:nvPr/>
        </p:nvSpPr>
        <p:spPr bwMode="auto">
          <a:xfrm>
            <a:off x="503238" y="4316413"/>
            <a:ext cx="5854700" cy="4059237"/>
          </a:xfrm>
          <a:prstGeom prst="rect">
            <a:avLst/>
          </a:prstGeom>
          <a:noFill/>
          <a:ln w="9525">
            <a:noFill/>
            <a:miter lim="800000"/>
          </a:ln>
        </p:spPr>
        <p:txBody>
          <a:bodyPr lIns="0" tIns="0" rIns="0" bIns="0"/>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5953" name="Rectangle 1"/>
          <p:cNvSpPr>
            <a:spLocks noGrp="1" noRot="1" noChangeAspect="1" noChangeArrowheads="1" noTextEdit="1"/>
          </p:cNvSpPr>
          <p:nvPr>
            <p:ph type="sldImg"/>
          </p:nvPr>
        </p:nvSpPr>
        <p:spPr bwMode="auto">
          <a:xfrm>
            <a:off x="990600" y="303213"/>
            <a:ext cx="4875213" cy="3656012"/>
          </a:xfrm>
          <a:prstGeom prst="rect">
            <a:avLst/>
          </a:prstGeom>
          <a:solidFill>
            <a:srgbClr val="FFFFFF"/>
          </a:solidFill>
          <a:ln>
            <a:solidFill>
              <a:srgbClr val="000000"/>
            </a:solidFill>
            <a:miter lim="800000"/>
          </a:ln>
        </p:spPr>
      </p:sp>
      <p:sp>
        <p:nvSpPr>
          <p:cNvPr id="125954" name="Text Box 2"/>
          <p:cNvSpPr txBox="1">
            <a:spLocks noChangeArrowheads="1"/>
          </p:cNvSpPr>
          <p:nvPr/>
        </p:nvSpPr>
        <p:spPr bwMode="auto">
          <a:xfrm>
            <a:off x="503238" y="4316413"/>
            <a:ext cx="5854700" cy="4059237"/>
          </a:xfrm>
          <a:prstGeom prst="rect">
            <a:avLst/>
          </a:prstGeom>
          <a:noFill/>
          <a:ln w="9525">
            <a:noFill/>
            <a:miter lim="800000"/>
          </a:ln>
        </p:spPr>
        <p:txBody>
          <a:bodyPr lIns="0" tIns="0" rIns="0" bIns="0"/>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3905" name="Rectangle 1"/>
          <p:cNvSpPr>
            <a:spLocks noGrp="1" noRot="1" noChangeAspect="1" noChangeArrowheads="1" noTextEdit="1"/>
          </p:cNvSpPr>
          <p:nvPr>
            <p:ph type="sldImg"/>
          </p:nvPr>
        </p:nvSpPr>
        <p:spPr bwMode="auto">
          <a:xfrm>
            <a:off x="990600" y="303213"/>
            <a:ext cx="4875213" cy="3656012"/>
          </a:xfrm>
          <a:prstGeom prst="rect">
            <a:avLst/>
          </a:prstGeom>
          <a:solidFill>
            <a:srgbClr val="FFFFFF"/>
          </a:solidFill>
          <a:ln>
            <a:solidFill>
              <a:srgbClr val="000000"/>
            </a:solidFill>
            <a:miter lim="800000"/>
          </a:ln>
        </p:spPr>
      </p:sp>
      <p:sp>
        <p:nvSpPr>
          <p:cNvPr id="123906" name="Text Box 2"/>
          <p:cNvSpPr txBox="1">
            <a:spLocks noChangeArrowheads="1"/>
          </p:cNvSpPr>
          <p:nvPr/>
        </p:nvSpPr>
        <p:spPr bwMode="auto">
          <a:xfrm>
            <a:off x="503238" y="4316413"/>
            <a:ext cx="5854700" cy="4059237"/>
          </a:xfrm>
          <a:prstGeom prst="rect">
            <a:avLst/>
          </a:prstGeom>
          <a:noFill/>
          <a:ln w="9525">
            <a:noFill/>
            <a:miter lim="800000"/>
          </a:ln>
        </p:spPr>
        <p:txBody>
          <a:bodyPr lIns="0" tIns="0" rIns="0" bIns="0"/>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4929" name="Rectangle 1"/>
          <p:cNvSpPr>
            <a:spLocks noGrp="1" noRot="1" noChangeAspect="1" noChangeArrowheads="1" noTextEdit="1"/>
          </p:cNvSpPr>
          <p:nvPr>
            <p:ph type="sldImg"/>
          </p:nvPr>
        </p:nvSpPr>
        <p:spPr bwMode="auto">
          <a:xfrm>
            <a:off x="990600" y="303213"/>
            <a:ext cx="4875213" cy="3656012"/>
          </a:xfrm>
          <a:prstGeom prst="rect">
            <a:avLst/>
          </a:prstGeom>
          <a:solidFill>
            <a:srgbClr val="FFFFFF"/>
          </a:solidFill>
          <a:ln>
            <a:solidFill>
              <a:srgbClr val="000000"/>
            </a:solidFill>
            <a:miter lim="800000"/>
          </a:ln>
        </p:spPr>
      </p:sp>
      <p:sp>
        <p:nvSpPr>
          <p:cNvPr id="124930" name="Text Box 2"/>
          <p:cNvSpPr txBox="1">
            <a:spLocks noChangeArrowheads="1"/>
          </p:cNvSpPr>
          <p:nvPr/>
        </p:nvSpPr>
        <p:spPr bwMode="auto">
          <a:xfrm>
            <a:off x="503238" y="4316413"/>
            <a:ext cx="5854700" cy="4059237"/>
          </a:xfrm>
          <a:prstGeom prst="rect">
            <a:avLst/>
          </a:prstGeom>
          <a:noFill/>
          <a:ln w="9525">
            <a:noFill/>
            <a:miter lim="800000"/>
          </a:ln>
        </p:spPr>
        <p:txBody>
          <a:bodyPr lIns="0" tIns="0" rIns="0" bIns="0"/>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5" name="Rectangle 1"/>
          <p:cNvSpPr>
            <a:spLocks noGrp="1" noRot="1" noChangeAspect="1" noChangeArrowheads="1" noTextEdit="1"/>
          </p:cNvSpPr>
          <p:nvPr>
            <p:ph type="sldImg"/>
          </p:nvPr>
        </p:nvSpPr>
        <p:spPr bwMode="auto">
          <a:xfrm>
            <a:off x="990600" y="303213"/>
            <a:ext cx="4875213" cy="3656012"/>
          </a:xfrm>
          <a:prstGeom prst="rect">
            <a:avLst/>
          </a:prstGeom>
          <a:solidFill>
            <a:srgbClr val="FFFFFF"/>
          </a:solidFill>
          <a:ln>
            <a:solidFill>
              <a:srgbClr val="000000"/>
            </a:solidFill>
            <a:miter lim="800000"/>
          </a:ln>
        </p:spPr>
      </p:sp>
      <p:sp>
        <p:nvSpPr>
          <p:cNvPr id="72706" name="Text Box 2"/>
          <p:cNvSpPr txBox="1">
            <a:spLocks noChangeArrowheads="1"/>
          </p:cNvSpPr>
          <p:nvPr/>
        </p:nvSpPr>
        <p:spPr bwMode="auto">
          <a:xfrm>
            <a:off x="503238" y="4316413"/>
            <a:ext cx="5854700" cy="4059237"/>
          </a:xfrm>
          <a:prstGeom prst="rect">
            <a:avLst/>
          </a:prstGeom>
          <a:noFill/>
          <a:ln w="9525">
            <a:noFill/>
            <a:miter lim="800000"/>
          </a:ln>
        </p:spPr>
        <p:txBody>
          <a:bodyPr lIns="0" tIns="0" rIns="0" bIns="0"/>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6977" name="Rectangle 1"/>
          <p:cNvSpPr>
            <a:spLocks noGrp="1" noRot="1" noChangeAspect="1" noChangeArrowheads="1" noTextEdit="1"/>
          </p:cNvSpPr>
          <p:nvPr>
            <p:ph type="sldImg"/>
          </p:nvPr>
        </p:nvSpPr>
        <p:spPr bwMode="auto">
          <a:xfrm>
            <a:off x="990600" y="303213"/>
            <a:ext cx="4875213" cy="3656012"/>
          </a:xfrm>
          <a:prstGeom prst="rect">
            <a:avLst/>
          </a:prstGeom>
          <a:solidFill>
            <a:srgbClr val="FFFFFF"/>
          </a:solidFill>
          <a:ln>
            <a:solidFill>
              <a:srgbClr val="000000"/>
            </a:solidFill>
            <a:miter lim="800000"/>
          </a:ln>
        </p:spPr>
      </p:sp>
      <p:sp>
        <p:nvSpPr>
          <p:cNvPr id="126978" name="Text Box 2"/>
          <p:cNvSpPr txBox="1">
            <a:spLocks noChangeArrowheads="1"/>
          </p:cNvSpPr>
          <p:nvPr/>
        </p:nvSpPr>
        <p:spPr bwMode="auto">
          <a:xfrm>
            <a:off x="503238" y="4316413"/>
            <a:ext cx="5854700" cy="4059237"/>
          </a:xfrm>
          <a:prstGeom prst="rect">
            <a:avLst/>
          </a:prstGeom>
          <a:noFill/>
          <a:ln w="9525">
            <a:noFill/>
            <a:miter lim="800000"/>
          </a:ln>
        </p:spPr>
        <p:txBody>
          <a:bodyPr lIns="0" tIns="0" rIns="0" bIns="0"/>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001" name="Rectangle 1"/>
          <p:cNvSpPr>
            <a:spLocks noGrp="1" noRot="1" noChangeAspect="1" noChangeArrowheads="1" noTextEdit="1"/>
          </p:cNvSpPr>
          <p:nvPr>
            <p:ph type="sldImg"/>
          </p:nvPr>
        </p:nvSpPr>
        <p:spPr bwMode="auto">
          <a:xfrm>
            <a:off x="990600" y="303213"/>
            <a:ext cx="4875213" cy="3656012"/>
          </a:xfrm>
          <a:prstGeom prst="rect">
            <a:avLst/>
          </a:prstGeom>
          <a:solidFill>
            <a:srgbClr val="FFFFFF"/>
          </a:solidFill>
          <a:ln>
            <a:solidFill>
              <a:srgbClr val="000000"/>
            </a:solidFill>
            <a:miter lim="800000"/>
          </a:ln>
        </p:spPr>
      </p:sp>
      <p:sp>
        <p:nvSpPr>
          <p:cNvPr id="128002" name="Text Box 2"/>
          <p:cNvSpPr txBox="1">
            <a:spLocks noChangeArrowheads="1"/>
          </p:cNvSpPr>
          <p:nvPr/>
        </p:nvSpPr>
        <p:spPr bwMode="auto">
          <a:xfrm>
            <a:off x="503238" y="4316413"/>
            <a:ext cx="5854700" cy="4059237"/>
          </a:xfrm>
          <a:prstGeom prst="rect">
            <a:avLst/>
          </a:prstGeom>
          <a:noFill/>
          <a:ln w="9525">
            <a:noFill/>
            <a:miter lim="800000"/>
          </a:ln>
        </p:spPr>
        <p:txBody>
          <a:bodyPr lIns="0" tIns="0" rIns="0" bIns="0"/>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9025" name="Rectangle 1"/>
          <p:cNvSpPr>
            <a:spLocks noGrp="1" noRot="1" noChangeAspect="1" noChangeArrowheads="1" noTextEdit="1"/>
          </p:cNvSpPr>
          <p:nvPr>
            <p:ph type="sldImg"/>
          </p:nvPr>
        </p:nvSpPr>
        <p:spPr bwMode="auto">
          <a:xfrm>
            <a:off x="990600" y="303213"/>
            <a:ext cx="4875213" cy="3656012"/>
          </a:xfrm>
          <a:prstGeom prst="rect">
            <a:avLst/>
          </a:prstGeom>
          <a:solidFill>
            <a:srgbClr val="FFFFFF"/>
          </a:solidFill>
          <a:ln>
            <a:solidFill>
              <a:srgbClr val="000000"/>
            </a:solidFill>
            <a:miter lim="800000"/>
          </a:ln>
        </p:spPr>
      </p:sp>
      <p:sp>
        <p:nvSpPr>
          <p:cNvPr id="129026" name="Text Box 2"/>
          <p:cNvSpPr txBox="1">
            <a:spLocks noChangeArrowheads="1"/>
          </p:cNvSpPr>
          <p:nvPr/>
        </p:nvSpPr>
        <p:spPr bwMode="auto">
          <a:xfrm>
            <a:off x="503238" y="4316413"/>
            <a:ext cx="5854700" cy="4059237"/>
          </a:xfrm>
          <a:prstGeom prst="rect">
            <a:avLst/>
          </a:prstGeom>
          <a:noFill/>
          <a:ln w="9525">
            <a:noFill/>
            <a:miter lim="800000"/>
          </a:ln>
        </p:spPr>
        <p:txBody>
          <a:bodyPr lIns="0" tIns="0" rIns="0" bIns="0"/>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0049" name="Rectangle 1"/>
          <p:cNvSpPr>
            <a:spLocks noGrp="1" noRot="1" noChangeAspect="1" noChangeArrowheads="1" noTextEdit="1"/>
          </p:cNvSpPr>
          <p:nvPr>
            <p:ph type="sldImg"/>
          </p:nvPr>
        </p:nvSpPr>
        <p:spPr bwMode="auto">
          <a:xfrm>
            <a:off x="990600" y="303213"/>
            <a:ext cx="4875213" cy="3656012"/>
          </a:xfrm>
          <a:prstGeom prst="rect">
            <a:avLst/>
          </a:prstGeom>
          <a:solidFill>
            <a:srgbClr val="FFFFFF"/>
          </a:solidFill>
          <a:ln>
            <a:solidFill>
              <a:srgbClr val="000000"/>
            </a:solidFill>
            <a:miter lim="800000"/>
          </a:ln>
        </p:spPr>
      </p:sp>
      <p:sp>
        <p:nvSpPr>
          <p:cNvPr id="130050" name="Text Box 2"/>
          <p:cNvSpPr txBox="1">
            <a:spLocks noChangeArrowheads="1"/>
          </p:cNvSpPr>
          <p:nvPr/>
        </p:nvSpPr>
        <p:spPr bwMode="auto">
          <a:xfrm>
            <a:off x="503238" y="4316413"/>
            <a:ext cx="5854700" cy="4059237"/>
          </a:xfrm>
          <a:prstGeom prst="rect">
            <a:avLst/>
          </a:prstGeom>
          <a:noFill/>
          <a:ln w="9525">
            <a:noFill/>
            <a:miter lim="800000"/>
          </a:ln>
        </p:spPr>
        <p:txBody>
          <a:bodyPr lIns="0" tIns="0" rIns="0" bIns="0"/>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1073" name="Rectangle 1"/>
          <p:cNvSpPr>
            <a:spLocks noGrp="1" noRot="1" noChangeAspect="1" noChangeArrowheads="1" noTextEdit="1"/>
          </p:cNvSpPr>
          <p:nvPr>
            <p:ph type="sldImg"/>
          </p:nvPr>
        </p:nvSpPr>
        <p:spPr bwMode="auto">
          <a:xfrm>
            <a:off x="990600" y="303213"/>
            <a:ext cx="4875213" cy="3656012"/>
          </a:xfrm>
          <a:prstGeom prst="rect">
            <a:avLst/>
          </a:prstGeom>
          <a:solidFill>
            <a:srgbClr val="FFFFFF"/>
          </a:solidFill>
          <a:ln>
            <a:solidFill>
              <a:srgbClr val="000000"/>
            </a:solidFill>
            <a:miter lim="800000"/>
          </a:ln>
        </p:spPr>
      </p:sp>
      <p:sp>
        <p:nvSpPr>
          <p:cNvPr id="131074" name="Text Box 2"/>
          <p:cNvSpPr txBox="1">
            <a:spLocks noChangeArrowheads="1"/>
          </p:cNvSpPr>
          <p:nvPr/>
        </p:nvSpPr>
        <p:spPr bwMode="auto">
          <a:xfrm>
            <a:off x="503238" y="4316413"/>
            <a:ext cx="5854700" cy="4059237"/>
          </a:xfrm>
          <a:prstGeom prst="rect">
            <a:avLst/>
          </a:prstGeom>
          <a:noFill/>
          <a:ln w="9525">
            <a:noFill/>
            <a:miter lim="800000"/>
          </a:ln>
        </p:spPr>
        <p:txBody>
          <a:bodyPr lIns="0" tIns="0" rIns="0" bIns="0"/>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2097" name="Rectangle 1"/>
          <p:cNvSpPr>
            <a:spLocks noGrp="1" noRot="1" noChangeAspect="1" noChangeArrowheads="1" noTextEdit="1"/>
          </p:cNvSpPr>
          <p:nvPr>
            <p:ph type="sldImg"/>
          </p:nvPr>
        </p:nvSpPr>
        <p:spPr bwMode="auto">
          <a:xfrm>
            <a:off x="990600" y="303213"/>
            <a:ext cx="4875213" cy="3656012"/>
          </a:xfrm>
          <a:prstGeom prst="rect">
            <a:avLst/>
          </a:prstGeom>
          <a:solidFill>
            <a:srgbClr val="FFFFFF"/>
          </a:solidFill>
          <a:ln>
            <a:solidFill>
              <a:srgbClr val="000000"/>
            </a:solidFill>
            <a:miter lim="800000"/>
          </a:ln>
        </p:spPr>
      </p:sp>
      <p:sp>
        <p:nvSpPr>
          <p:cNvPr id="132098" name="Text Box 2"/>
          <p:cNvSpPr txBox="1">
            <a:spLocks noChangeArrowheads="1"/>
          </p:cNvSpPr>
          <p:nvPr/>
        </p:nvSpPr>
        <p:spPr bwMode="auto">
          <a:xfrm>
            <a:off x="503238" y="4316413"/>
            <a:ext cx="5854700" cy="4059237"/>
          </a:xfrm>
          <a:prstGeom prst="rect">
            <a:avLst/>
          </a:prstGeom>
          <a:noFill/>
          <a:ln w="9525">
            <a:noFill/>
            <a:miter lim="800000"/>
          </a:ln>
        </p:spPr>
        <p:txBody>
          <a:bodyPr lIns="0" tIns="0" rIns="0" bIns="0"/>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1073" name="Rectangle 1"/>
          <p:cNvSpPr>
            <a:spLocks noGrp="1" noRot="1" noChangeAspect="1" noChangeArrowheads="1" noTextEdit="1"/>
          </p:cNvSpPr>
          <p:nvPr>
            <p:ph type="sldImg"/>
          </p:nvPr>
        </p:nvSpPr>
        <p:spPr bwMode="auto">
          <a:xfrm>
            <a:off x="990600" y="303213"/>
            <a:ext cx="4875213" cy="3656012"/>
          </a:xfrm>
          <a:prstGeom prst="rect">
            <a:avLst/>
          </a:prstGeom>
          <a:solidFill>
            <a:srgbClr val="FFFFFF"/>
          </a:solidFill>
          <a:ln>
            <a:solidFill>
              <a:srgbClr val="000000"/>
            </a:solidFill>
            <a:miter lim="800000"/>
          </a:ln>
        </p:spPr>
      </p:sp>
      <p:sp>
        <p:nvSpPr>
          <p:cNvPr id="131074" name="Text Box 2"/>
          <p:cNvSpPr txBox="1">
            <a:spLocks noChangeArrowheads="1"/>
          </p:cNvSpPr>
          <p:nvPr/>
        </p:nvSpPr>
        <p:spPr bwMode="auto">
          <a:xfrm>
            <a:off x="503238" y="4316413"/>
            <a:ext cx="5854700" cy="4059237"/>
          </a:xfrm>
          <a:prstGeom prst="rect">
            <a:avLst/>
          </a:prstGeom>
          <a:noFill/>
          <a:ln w="9525">
            <a:noFill/>
            <a:miter lim="800000"/>
          </a:ln>
        </p:spPr>
        <p:txBody>
          <a:bodyPr lIns="0" tIns="0" rIns="0" bIns="0"/>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2097" name="Rectangle 1"/>
          <p:cNvSpPr>
            <a:spLocks noGrp="1" noRot="1" noChangeAspect="1" noChangeArrowheads="1" noTextEdit="1"/>
          </p:cNvSpPr>
          <p:nvPr>
            <p:ph type="sldImg"/>
          </p:nvPr>
        </p:nvSpPr>
        <p:spPr bwMode="auto">
          <a:xfrm>
            <a:off x="990600" y="303213"/>
            <a:ext cx="4875213" cy="3656012"/>
          </a:xfrm>
          <a:prstGeom prst="rect">
            <a:avLst/>
          </a:prstGeom>
          <a:solidFill>
            <a:srgbClr val="FFFFFF"/>
          </a:solidFill>
          <a:ln>
            <a:solidFill>
              <a:srgbClr val="000000"/>
            </a:solidFill>
            <a:miter lim="800000"/>
          </a:ln>
        </p:spPr>
      </p:sp>
      <p:sp>
        <p:nvSpPr>
          <p:cNvPr id="132098" name="Text Box 2"/>
          <p:cNvSpPr txBox="1">
            <a:spLocks noChangeArrowheads="1"/>
          </p:cNvSpPr>
          <p:nvPr/>
        </p:nvSpPr>
        <p:spPr bwMode="auto">
          <a:xfrm>
            <a:off x="503238" y="4316413"/>
            <a:ext cx="5854700" cy="4059237"/>
          </a:xfrm>
          <a:prstGeom prst="rect">
            <a:avLst/>
          </a:prstGeom>
          <a:noFill/>
          <a:ln w="9525">
            <a:noFill/>
            <a:miter lim="800000"/>
          </a:ln>
        </p:spPr>
        <p:txBody>
          <a:bodyPr lIns="0" tIns="0" rIns="0" bIns="0"/>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3" name="Rectangle 1"/>
          <p:cNvSpPr>
            <a:spLocks noGrp="1" noRot="1" noChangeAspect="1" noChangeArrowheads="1" noTextEdit="1"/>
          </p:cNvSpPr>
          <p:nvPr>
            <p:ph type="sldImg"/>
          </p:nvPr>
        </p:nvSpPr>
        <p:spPr bwMode="auto">
          <a:xfrm>
            <a:off x="990600" y="303213"/>
            <a:ext cx="4875213" cy="3656012"/>
          </a:xfrm>
          <a:prstGeom prst="rect">
            <a:avLst/>
          </a:prstGeom>
          <a:solidFill>
            <a:srgbClr val="FFFFFF"/>
          </a:solidFill>
          <a:ln>
            <a:solidFill>
              <a:srgbClr val="000000"/>
            </a:solidFill>
            <a:miter lim="800000"/>
          </a:ln>
        </p:spPr>
      </p:sp>
      <p:sp>
        <p:nvSpPr>
          <p:cNvPr id="74754" name="Text Box 2"/>
          <p:cNvSpPr txBox="1">
            <a:spLocks noChangeArrowheads="1"/>
          </p:cNvSpPr>
          <p:nvPr/>
        </p:nvSpPr>
        <p:spPr bwMode="auto">
          <a:xfrm>
            <a:off x="503238" y="4316413"/>
            <a:ext cx="5854700" cy="4059237"/>
          </a:xfrm>
          <a:prstGeom prst="rect">
            <a:avLst/>
          </a:prstGeom>
          <a:noFill/>
          <a:ln w="9525">
            <a:noFill/>
            <a:miter lim="800000"/>
          </a:ln>
        </p:spPr>
        <p:txBody>
          <a:bodyPr lIns="0" tIns="0" rIns="0" bIns="0"/>
          <a:lstStyle/>
          <a:p>
            <a:endParaRPr lang="en-US"/>
          </a:p>
        </p:txBody>
      </p:sp>
      <p:sp>
        <p:nvSpPr>
          <p:cNvPr id="4" name="Notes Placeholder 3"/>
          <p:cNvSpPr>
            <a:spLocks noGrp="1"/>
          </p:cNvSpPr>
          <p:nvPr>
            <p:ph type="body" idx="1"/>
          </p:nvPr>
        </p:nvSpPr>
        <p:spPr>
          <a:xfrm>
            <a:off x="685800" y="4343400"/>
            <a:ext cx="5486400" cy="4114800"/>
          </a:xfrm>
          <a:prstGeom prst="rect">
            <a:avLst/>
          </a:prstGeom>
        </p:spPr>
        <p:txBody>
          <a:bodyPr>
            <a:normAutofit fontScale="92500"/>
          </a:bodyPr>
          <a:lstStyle/>
          <a:p>
            <a:r>
              <a:rPr lang="en-IN" sz="1200" kern="1200" baseline="0" dirty="0" smtClean="0">
                <a:solidFill>
                  <a:schemeClr val="tx1"/>
                </a:solidFill>
                <a:latin typeface="Arial Black" panose="020B0A04020102020204" pitchFamily="34" charset="0"/>
                <a:ea typeface="+mn-ea"/>
                <a:cs typeface="+mn-cs"/>
              </a:rPr>
              <a:t>At first project managers or team leaders try to have a rough</a:t>
            </a:r>
            <a:endParaRPr lang="en-IN" sz="1200" kern="1200" baseline="0" dirty="0" smtClean="0">
              <a:solidFill>
                <a:schemeClr val="tx1"/>
              </a:solidFill>
              <a:latin typeface="Arial Black" panose="020B0A04020102020204" pitchFamily="34" charset="0"/>
              <a:ea typeface="+mn-ea"/>
              <a:cs typeface="+mn-cs"/>
            </a:endParaRPr>
          </a:p>
          <a:p>
            <a:r>
              <a:rPr lang="en-IN" sz="1200" kern="1200" baseline="0" dirty="0" smtClean="0">
                <a:solidFill>
                  <a:schemeClr val="tx1"/>
                </a:solidFill>
                <a:latin typeface="Arial Black" panose="020B0A04020102020204" pitchFamily="34" charset="0"/>
                <a:ea typeface="+mn-ea"/>
                <a:cs typeface="+mn-cs"/>
              </a:rPr>
              <a:t>understanding of what is required to be done by visiting the client</a:t>
            </a:r>
            <a:endParaRPr lang="en-IN" sz="1200" kern="1200" baseline="0" dirty="0" smtClean="0">
              <a:solidFill>
                <a:schemeClr val="tx1"/>
              </a:solidFill>
              <a:latin typeface="Arial Black" panose="020B0A04020102020204" pitchFamily="34" charset="0"/>
              <a:ea typeface="+mn-ea"/>
              <a:cs typeface="+mn-cs"/>
            </a:endParaRPr>
          </a:p>
          <a:p>
            <a:r>
              <a:rPr lang="en-IN" sz="1200" kern="1200" baseline="0" dirty="0" smtClean="0">
                <a:solidFill>
                  <a:schemeClr val="tx1"/>
                </a:solidFill>
                <a:latin typeface="Arial Black" panose="020B0A04020102020204" pitchFamily="34" charset="0"/>
                <a:ea typeface="+mn-ea"/>
                <a:cs typeface="+mn-cs"/>
              </a:rPr>
              <a:t>side. They study different input data to the system and output data</a:t>
            </a:r>
            <a:endParaRPr lang="en-IN" sz="1200" kern="1200" baseline="0" dirty="0" smtClean="0">
              <a:solidFill>
                <a:schemeClr val="tx1"/>
              </a:solidFill>
              <a:latin typeface="Arial Black" panose="020B0A04020102020204" pitchFamily="34" charset="0"/>
              <a:ea typeface="+mn-ea"/>
              <a:cs typeface="+mn-cs"/>
            </a:endParaRPr>
          </a:p>
          <a:p>
            <a:r>
              <a:rPr lang="en-IN" sz="1200" kern="1200" baseline="0" dirty="0" smtClean="0">
                <a:solidFill>
                  <a:schemeClr val="tx1"/>
                </a:solidFill>
                <a:latin typeface="Arial Black" panose="020B0A04020102020204" pitchFamily="34" charset="0"/>
                <a:ea typeface="+mn-ea"/>
                <a:cs typeface="+mn-cs"/>
              </a:rPr>
              <a:t>to be produced by the system. They study what kind of processing</a:t>
            </a:r>
            <a:endParaRPr lang="en-IN" sz="1200" kern="1200" baseline="0" dirty="0" smtClean="0">
              <a:solidFill>
                <a:schemeClr val="tx1"/>
              </a:solidFill>
              <a:latin typeface="Arial Black" panose="020B0A04020102020204" pitchFamily="34" charset="0"/>
              <a:ea typeface="+mn-ea"/>
              <a:cs typeface="+mn-cs"/>
            </a:endParaRPr>
          </a:p>
          <a:p>
            <a:r>
              <a:rPr lang="en-IN" sz="1200" kern="1200" baseline="0" dirty="0" smtClean="0">
                <a:solidFill>
                  <a:schemeClr val="tx1"/>
                </a:solidFill>
                <a:latin typeface="Arial Black" panose="020B0A04020102020204" pitchFamily="34" charset="0"/>
                <a:ea typeface="+mn-ea"/>
                <a:cs typeface="+mn-cs"/>
              </a:rPr>
              <a:t>is needed to be done on these data and they look at the various</a:t>
            </a:r>
            <a:endParaRPr lang="en-IN" sz="1200" kern="1200" baseline="0" dirty="0" smtClean="0">
              <a:solidFill>
                <a:schemeClr val="tx1"/>
              </a:solidFill>
              <a:latin typeface="Arial Black" panose="020B0A04020102020204" pitchFamily="34" charset="0"/>
              <a:ea typeface="+mn-ea"/>
              <a:cs typeface="+mn-cs"/>
            </a:endParaRPr>
          </a:p>
          <a:p>
            <a:r>
              <a:rPr lang="en-IN" sz="1200" kern="1200" baseline="0" dirty="0" smtClean="0">
                <a:solidFill>
                  <a:schemeClr val="tx1"/>
                </a:solidFill>
                <a:latin typeface="Arial Black" panose="020B0A04020102020204" pitchFamily="34" charset="0"/>
                <a:ea typeface="+mn-ea"/>
                <a:cs typeface="+mn-cs"/>
              </a:rPr>
              <a:t>constraints on the </a:t>
            </a:r>
            <a:r>
              <a:rPr lang="en-IN" sz="1200" kern="1200" baseline="0" dirty="0" err="1" smtClean="0">
                <a:solidFill>
                  <a:schemeClr val="tx1"/>
                </a:solidFill>
                <a:latin typeface="Arial Black" panose="020B0A04020102020204" pitchFamily="34" charset="0"/>
                <a:ea typeface="+mn-ea"/>
                <a:cs typeface="+mn-cs"/>
              </a:rPr>
              <a:t>behavior</a:t>
            </a:r>
            <a:r>
              <a:rPr lang="en-IN" sz="1200" kern="1200" baseline="0" dirty="0" smtClean="0">
                <a:solidFill>
                  <a:schemeClr val="tx1"/>
                </a:solidFill>
                <a:latin typeface="Arial Black" panose="020B0A04020102020204" pitchFamily="34" charset="0"/>
                <a:ea typeface="+mn-ea"/>
                <a:cs typeface="+mn-cs"/>
              </a:rPr>
              <a:t> of the system.</a:t>
            </a:r>
            <a:endParaRPr lang="en-IN" sz="1200" kern="1200" baseline="0" dirty="0" smtClean="0">
              <a:solidFill>
                <a:schemeClr val="tx1"/>
              </a:solidFill>
              <a:latin typeface="Arial Black" panose="020B0A04020102020204" pitchFamily="34" charset="0"/>
              <a:ea typeface="+mn-ea"/>
              <a:cs typeface="+mn-cs"/>
            </a:endParaRPr>
          </a:p>
          <a:p>
            <a:r>
              <a:rPr lang="en-IN" sz="1200" kern="1200" baseline="0" dirty="0" smtClean="0">
                <a:solidFill>
                  <a:schemeClr val="tx1"/>
                </a:solidFill>
                <a:latin typeface="Arial Black" panose="020B0A04020102020204" pitchFamily="34" charset="0"/>
                <a:ea typeface="+mn-ea"/>
                <a:cs typeface="+mn-cs"/>
              </a:rPr>
              <a:t>􀂃 After they have an overall understanding of the problem they</a:t>
            </a:r>
            <a:endParaRPr lang="en-IN" sz="1200" kern="1200" baseline="0" dirty="0" smtClean="0">
              <a:solidFill>
                <a:schemeClr val="tx1"/>
              </a:solidFill>
              <a:latin typeface="Arial Black" panose="020B0A04020102020204" pitchFamily="34" charset="0"/>
              <a:ea typeface="+mn-ea"/>
              <a:cs typeface="+mn-cs"/>
            </a:endParaRPr>
          </a:p>
          <a:p>
            <a:r>
              <a:rPr lang="en-IN" sz="1200" kern="1200" baseline="0" dirty="0" smtClean="0">
                <a:solidFill>
                  <a:schemeClr val="tx1"/>
                </a:solidFill>
                <a:latin typeface="Arial Black" panose="020B0A04020102020204" pitchFamily="34" charset="0"/>
                <a:ea typeface="+mn-ea"/>
                <a:cs typeface="+mn-cs"/>
              </a:rPr>
              <a:t>investigate the different solutions that are possible. Then they</a:t>
            </a:r>
            <a:endParaRPr lang="en-IN" sz="1200" kern="1200" baseline="0" dirty="0" smtClean="0">
              <a:solidFill>
                <a:schemeClr val="tx1"/>
              </a:solidFill>
              <a:latin typeface="Arial Black" panose="020B0A04020102020204" pitchFamily="34" charset="0"/>
              <a:ea typeface="+mn-ea"/>
              <a:cs typeface="+mn-cs"/>
            </a:endParaRPr>
          </a:p>
          <a:p>
            <a:r>
              <a:rPr lang="en-IN" sz="1200" kern="1200" baseline="0" dirty="0" smtClean="0">
                <a:solidFill>
                  <a:schemeClr val="tx1"/>
                </a:solidFill>
                <a:latin typeface="Arial Black" panose="020B0A04020102020204" pitchFamily="34" charset="0"/>
                <a:ea typeface="+mn-ea"/>
                <a:cs typeface="+mn-cs"/>
              </a:rPr>
              <a:t>examine each of the solutions in terms of what kind of resources</a:t>
            </a:r>
            <a:endParaRPr lang="en-IN" sz="1200" kern="1200" baseline="0" dirty="0" smtClean="0">
              <a:solidFill>
                <a:schemeClr val="tx1"/>
              </a:solidFill>
              <a:latin typeface="Arial Black" panose="020B0A04020102020204" pitchFamily="34" charset="0"/>
              <a:ea typeface="+mn-ea"/>
              <a:cs typeface="+mn-cs"/>
            </a:endParaRPr>
          </a:p>
          <a:p>
            <a:r>
              <a:rPr lang="en-IN" sz="1200" kern="1200" baseline="0" dirty="0" smtClean="0">
                <a:solidFill>
                  <a:schemeClr val="tx1"/>
                </a:solidFill>
                <a:latin typeface="Arial Black" panose="020B0A04020102020204" pitchFamily="34" charset="0"/>
                <a:ea typeface="+mn-ea"/>
                <a:cs typeface="+mn-cs"/>
              </a:rPr>
              <a:t>required, what would be the cost of development and what would</a:t>
            </a:r>
            <a:endParaRPr lang="en-IN" sz="1200" kern="1200" baseline="0" dirty="0" smtClean="0">
              <a:solidFill>
                <a:schemeClr val="tx1"/>
              </a:solidFill>
              <a:latin typeface="Arial Black" panose="020B0A04020102020204" pitchFamily="34" charset="0"/>
              <a:ea typeface="+mn-ea"/>
              <a:cs typeface="+mn-cs"/>
            </a:endParaRPr>
          </a:p>
          <a:p>
            <a:r>
              <a:rPr lang="en-IN" sz="1200" kern="1200" baseline="0" dirty="0" smtClean="0">
                <a:solidFill>
                  <a:schemeClr val="tx1"/>
                </a:solidFill>
                <a:latin typeface="Arial Black" panose="020B0A04020102020204" pitchFamily="34" charset="0"/>
                <a:ea typeface="+mn-ea"/>
                <a:cs typeface="+mn-cs"/>
              </a:rPr>
              <a:t>be the development time for each solution.</a:t>
            </a:r>
            <a:endParaRPr lang="en-IN" sz="1200" kern="1200" baseline="0" dirty="0" smtClean="0">
              <a:solidFill>
                <a:schemeClr val="tx1"/>
              </a:solidFill>
              <a:latin typeface="Arial Black" panose="020B0A04020102020204" pitchFamily="34" charset="0"/>
              <a:ea typeface="+mn-ea"/>
              <a:cs typeface="+mn-cs"/>
            </a:endParaRPr>
          </a:p>
          <a:p>
            <a:r>
              <a:rPr lang="en-IN" sz="1200" kern="1200" baseline="0" dirty="0" smtClean="0">
                <a:solidFill>
                  <a:schemeClr val="tx1"/>
                </a:solidFill>
                <a:latin typeface="Arial Black" panose="020B0A04020102020204" pitchFamily="34" charset="0"/>
                <a:ea typeface="+mn-ea"/>
                <a:cs typeface="+mn-cs"/>
              </a:rPr>
              <a:t>􀂃 Based on this analysis they pick the best solution and determine</a:t>
            </a:r>
            <a:endParaRPr lang="en-IN" sz="1200" kern="1200" baseline="0" dirty="0" smtClean="0">
              <a:solidFill>
                <a:schemeClr val="tx1"/>
              </a:solidFill>
              <a:latin typeface="Arial Black" panose="020B0A04020102020204" pitchFamily="34" charset="0"/>
              <a:ea typeface="+mn-ea"/>
              <a:cs typeface="+mn-cs"/>
            </a:endParaRPr>
          </a:p>
          <a:p>
            <a:r>
              <a:rPr lang="en-IN" sz="1200" kern="1200" baseline="0" dirty="0" smtClean="0">
                <a:solidFill>
                  <a:schemeClr val="tx1"/>
                </a:solidFill>
                <a:latin typeface="Arial Black" panose="020B0A04020102020204" pitchFamily="34" charset="0"/>
                <a:ea typeface="+mn-ea"/>
                <a:cs typeface="+mn-cs"/>
              </a:rPr>
              <a:t>whether the solution is feasible financially and technically. They</a:t>
            </a:r>
            <a:endParaRPr lang="en-IN" sz="1200" kern="1200" baseline="0" dirty="0" smtClean="0">
              <a:solidFill>
                <a:schemeClr val="tx1"/>
              </a:solidFill>
              <a:latin typeface="Arial Black" panose="020B0A04020102020204" pitchFamily="34" charset="0"/>
              <a:ea typeface="+mn-ea"/>
              <a:cs typeface="+mn-cs"/>
            </a:endParaRPr>
          </a:p>
          <a:p>
            <a:r>
              <a:rPr lang="en-IN" sz="1200" kern="1200" baseline="0" dirty="0" smtClean="0">
                <a:solidFill>
                  <a:schemeClr val="tx1"/>
                </a:solidFill>
                <a:latin typeface="Arial Black" panose="020B0A04020102020204" pitchFamily="34" charset="0"/>
                <a:ea typeface="+mn-ea"/>
                <a:cs typeface="+mn-cs"/>
              </a:rPr>
              <a:t>check whether the customer budget would meet the cost of the</a:t>
            </a:r>
            <a:endParaRPr lang="en-I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801" name="Rectangle 1"/>
          <p:cNvSpPr>
            <a:spLocks noGrp="1" noRot="1" noChangeAspect="1" noChangeArrowheads="1" noTextEdit="1"/>
          </p:cNvSpPr>
          <p:nvPr>
            <p:ph type="sldImg"/>
          </p:nvPr>
        </p:nvSpPr>
        <p:spPr bwMode="auto">
          <a:xfrm>
            <a:off x="990600" y="303213"/>
            <a:ext cx="4875213" cy="3656012"/>
          </a:xfrm>
          <a:prstGeom prst="rect">
            <a:avLst/>
          </a:prstGeom>
          <a:solidFill>
            <a:srgbClr val="FFFFFF"/>
          </a:solidFill>
          <a:ln>
            <a:solidFill>
              <a:srgbClr val="000000"/>
            </a:solidFill>
            <a:miter lim="800000"/>
          </a:ln>
        </p:spPr>
      </p:sp>
      <p:sp>
        <p:nvSpPr>
          <p:cNvPr id="76802" name="Text Box 2"/>
          <p:cNvSpPr txBox="1">
            <a:spLocks noChangeArrowheads="1"/>
          </p:cNvSpPr>
          <p:nvPr/>
        </p:nvSpPr>
        <p:spPr bwMode="auto">
          <a:xfrm>
            <a:off x="503238" y="4316413"/>
            <a:ext cx="5854700" cy="4059237"/>
          </a:xfrm>
          <a:prstGeom prst="rect">
            <a:avLst/>
          </a:prstGeom>
          <a:noFill/>
          <a:ln w="9525">
            <a:noFill/>
            <a:miter lim="800000"/>
          </a:ln>
        </p:spPr>
        <p:txBody>
          <a:bodyPr lIns="0" tIns="0" rIns="0" bIns="0"/>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825" name="Rectangle 1"/>
          <p:cNvSpPr>
            <a:spLocks noGrp="1" noRot="1" noChangeAspect="1" noChangeArrowheads="1" noTextEdit="1"/>
          </p:cNvSpPr>
          <p:nvPr>
            <p:ph type="sldImg"/>
          </p:nvPr>
        </p:nvSpPr>
        <p:spPr bwMode="auto">
          <a:xfrm>
            <a:off x="990600" y="303213"/>
            <a:ext cx="4875213" cy="3656012"/>
          </a:xfrm>
          <a:prstGeom prst="rect">
            <a:avLst/>
          </a:prstGeom>
          <a:solidFill>
            <a:srgbClr val="FFFFFF"/>
          </a:solidFill>
          <a:ln>
            <a:solidFill>
              <a:srgbClr val="000000"/>
            </a:solidFill>
            <a:miter lim="800000"/>
          </a:ln>
        </p:spPr>
      </p:sp>
      <p:sp>
        <p:nvSpPr>
          <p:cNvPr id="77826" name="Text Box 2"/>
          <p:cNvSpPr txBox="1">
            <a:spLocks noChangeArrowheads="1"/>
          </p:cNvSpPr>
          <p:nvPr/>
        </p:nvSpPr>
        <p:spPr bwMode="auto">
          <a:xfrm>
            <a:off x="503238" y="4316413"/>
            <a:ext cx="5854700" cy="4059237"/>
          </a:xfrm>
          <a:prstGeom prst="rect">
            <a:avLst/>
          </a:prstGeom>
          <a:noFill/>
          <a:ln w="9525">
            <a:noFill/>
            <a:miter lim="800000"/>
          </a:ln>
        </p:spPr>
        <p:txBody>
          <a:bodyPr lIns="0" tIns="0" rIns="0" bIns="0"/>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849" name="Rectangle 1"/>
          <p:cNvSpPr>
            <a:spLocks noGrp="1" noRot="1" noChangeAspect="1" noChangeArrowheads="1" noTextEdit="1"/>
          </p:cNvSpPr>
          <p:nvPr>
            <p:ph type="sldImg"/>
          </p:nvPr>
        </p:nvSpPr>
        <p:spPr bwMode="auto">
          <a:xfrm>
            <a:off x="990600" y="303213"/>
            <a:ext cx="4875213" cy="3656012"/>
          </a:xfrm>
          <a:prstGeom prst="rect">
            <a:avLst/>
          </a:prstGeom>
          <a:solidFill>
            <a:srgbClr val="FFFFFF"/>
          </a:solidFill>
          <a:ln>
            <a:solidFill>
              <a:srgbClr val="000000"/>
            </a:solidFill>
            <a:miter lim="800000"/>
          </a:ln>
        </p:spPr>
      </p:sp>
      <p:sp>
        <p:nvSpPr>
          <p:cNvPr id="78850" name="Text Box 2"/>
          <p:cNvSpPr txBox="1">
            <a:spLocks noChangeArrowheads="1"/>
          </p:cNvSpPr>
          <p:nvPr/>
        </p:nvSpPr>
        <p:spPr bwMode="auto">
          <a:xfrm>
            <a:off x="503238" y="4316413"/>
            <a:ext cx="5854700" cy="4059237"/>
          </a:xfrm>
          <a:prstGeom prst="rect">
            <a:avLst/>
          </a:prstGeom>
          <a:noFill/>
          <a:ln w="9525">
            <a:noFill/>
            <a:miter lim="800000"/>
          </a:ln>
        </p:spPr>
        <p:txBody>
          <a:bodyPr lIns="0" tIns="0" rIns="0" bIns="0"/>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873" name="Rectangle 1"/>
          <p:cNvSpPr>
            <a:spLocks noGrp="1" noRot="1" noChangeAspect="1" noChangeArrowheads="1" noTextEdit="1"/>
          </p:cNvSpPr>
          <p:nvPr>
            <p:ph type="sldImg"/>
          </p:nvPr>
        </p:nvSpPr>
        <p:spPr bwMode="auto">
          <a:xfrm>
            <a:off x="990600" y="303213"/>
            <a:ext cx="4875213" cy="3656012"/>
          </a:xfrm>
          <a:prstGeom prst="rect">
            <a:avLst/>
          </a:prstGeom>
          <a:solidFill>
            <a:srgbClr val="FFFFFF"/>
          </a:solidFill>
          <a:ln>
            <a:solidFill>
              <a:srgbClr val="000000"/>
            </a:solidFill>
            <a:miter lim="800000"/>
          </a:ln>
        </p:spPr>
      </p:sp>
      <p:sp>
        <p:nvSpPr>
          <p:cNvPr id="79874" name="Text Box 2"/>
          <p:cNvSpPr txBox="1">
            <a:spLocks noChangeArrowheads="1"/>
          </p:cNvSpPr>
          <p:nvPr/>
        </p:nvSpPr>
        <p:spPr bwMode="auto">
          <a:xfrm>
            <a:off x="503238" y="4316413"/>
            <a:ext cx="5854700" cy="4059237"/>
          </a:xfrm>
          <a:prstGeom prst="rect">
            <a:avLst/>
          </a:prstGeom>
          <a:noFill/>
          <a:ln w="9525">
            <a:noFill/>
            <a:miter lim="800000"/>
          </a:ln>
        </p:spPr>
        <p:txBody>
          <a:bodyPr lIns="0" tIns="0" rIns="0" bIns="0"/>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36194" name="Rectangle 2"/>
          <p:cNvSpPr>
            <a:spLocks noGrp="1" noChangeArrowheads="1"/>
          </p:cNvSpPr>
          <p:nvPr>
            <p:ph type="ctrTitle"/>
          </p:nvPr>
        </p:nvSpPr>
        <p:spPr>
          <a:xfrm>
            <a:off x="914400" y="685800"/>
            <a:ext cx="7721600" cy="1143000"/>
          </a:xfrm>
        </p:spPr>
        <p:txBody>
          <a:bodyPr/>
          <a:lstStyle>
            <a:lvl1pPr>
              <a:defRPr/>
            </a:lvl1pPr>
          </a:lstStyle>
          <a:p>
            <a:r>
              <a:rPr lang="en-US"/>
              <a:t>Click to edit Master title style</a:t>
            </a:r>
            <a:endParaRPr lang="en-US"/>
          </a:p>
        </p:txBody>
      </p:sp>
      <p:sp>
        <p:nvSpPr>
          <p:cNvPr id="136195" name="Rectangle 3"/>
          <p:cNvSpPr>
            <a:spLocks noGrp="1" noChangeArrowheads="1"/>
          </p:cNvSpPr>
          <p:nvPr>
            <p:ph type="subTitle" idx="1"/>
          </p:nvPr>
        </p:nvSpPr>
        <p:spPr>
          <a:xfrm>
            <a:off x="2133600" y="3886200"/>
            <a:ext cx="6400800" cy="1771650"/>
          </a:xfrm>
        </p:spPr>
        <p:txBody>
          <a:bodyPr/>
          <a:lstStyle>
            <a:lvl1pPr marL="0" indent="0">
              <a:buFont typeface="Symbol" panose="05050102010706020507" pitchFamily="18" charset="2"/>
              <a:buNone/>
              <a:defRPr>
                <a:latin typeface="Arial Black" panose="020B0A04020102020204" pitchFamily="34" charset="0"/>
              </a:defRPr>
            </a:lvl1pPr>
          </a:lstStyle>
          <a:p>
            <a:r>
              <a:rPr lang="en-US"/>
              <a:t>Click to edit Master subtitle style</a:t>
            </a:r>
            <a:endParaRPr lang="en-US"/>
          </a:p>
        </p:txBody>
      </p:sp>
      <p:sp>
        <p:nvSpPr>
          <p:cNvPr id="136196" name="Rectangle 4"/>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p>
        </p:txBody>
      </p:sp>
      <p:sp>
        <p:nvSpPr>
          <p:cNvPr id="136197" name="Rectangle 5"/>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p>
        </p:txBody>
      </p:sp>
      <p:sp>
        <p:nvSpPr>
          <p:cNvPr id="136198" name="Rectangle 6"/>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F5342976-B686-4ED8-AD66-1649297DA39C}" type="slidenum">
              <a:rPr lang="en-US"/>
            </a:fld>
            <a:endParaRPr lang="en-US"/>
          </a:p>
        </p:txBody>
      </p:sp>
      <p:pic>
        <p:nvPicPr>
          <p:cNvPr id="136199" name="Picture 7" descr="A:\paint.GIF"/>
          <p:cNvPicPr>
            <a:picLocks noChangeAspect="1" noChangeArrowheads="1"/>
          </p:cNvPicPr>
          <p:nvPr/>
        </p:nvPicPr>
        <p:blipFill>
          <a:blip r:embed="rId2">
            <a:clrChange>
              <a:clrFrom>
                <a:srgbClr val="C0C0C0"/>
              </a:clrFrom>
              <a:clrTo>
                <a:srgbClr val="C0C0C0">
                  <a:alpha val="0"/>
                </a:srgbClr>
              </a:clrTo>
            </a:clrChange>
          </a:blip>
          <a:srcRect/>
          <a:stretch>
            <a:fillRect/>
          </a:stretch>
        </p:blipFill>
        <p:spPr bwMode="auto">
          <a:xfrm>
            <a:off x="914400" y="1828800"/>
            <a:ext cx="8229600" cy="384175"/>
          </a:xfrm>
          <a:prstGeom prst="rect">
            <a:avLst/>
          </a:prstGeom>
          <a:noFill/>
          <a:ln w="9525">
            <a:noFill/>
            <a:miter lim="800000"/>
            <a:headEnd/>
            <a:tailEnd/>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3CF73A1-BD24-4ABA-9370-4BAE21C032C8}"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8600" y="228600"/>
            <a:ext cx="2057400" cy="5829300"/>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06400" y="228600"/>
            <a:ext cx="6019800" cy="582930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804531B-8BEC-429E-A92D-0BAA6A7DFFCA}" type="slidenum">
              <a:rPr lang="en-US"/>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406400" y="228600"/>
            <a:ext cx="7772400" cy="1143000"/>
          </a:xfrm>
        </p:spPr>
        <p:txBody>
          <a:bodyPr/>
          <a:lstStyle/>
          <a:p>
            <a:r>
              <a:rPr lang="en-US" smtClean="0"/>
              <a:t>Click to edit Master title style</a:t>
            </a:r>
            <a:endParaRPr lang="en-IN"/>
          </a:p>
        </p:txBody>
      </p:sp>
      <p:sp>
        <p:nvSpPr>
          <p:cNvPr id="3" name="Text Placeholder 2"/>
          <p:cNvSpPr>
            <a:spLocks noGrp="1"/>
          </p:cNvSpPr>
          <p:nvPr>
            <p:ph type="body" sz="half" idx="1"/>
          </p:nvPr>
        </p:nvSpPr>
        <p:spPr>
          <a:xfrm>
            <a:off x="457200" y="1885950"/>
            <a:ext cx="4013200" cy="417195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Chart Placeholder 3"/>
          <p:cNvSpPr>
            <a:spLocks noGrp="1"/>
          </p:cNvSpPr>
          <p:nvPr>
            <p:ph type="chart" sz="half" idx="2"/>
          </p:nvPr>
        </p:nvSpPr>
        <p:spPr>
          <a:xfrm>
            <a:off x="4622800" y="1885950"/>
            <a:ext cx="4013200" cy="4171950"/>
          </a:xfrm>
        </p:spPr>
        <p:txBody>
          <a:bodyPr/>
          <a:lstStyle/>
          <a:p>
            <a:endParaRPr lang="en-IN"/>
          </a:p>
        </p:txBody>
      </p:sp>
      <p:sp>
        <p:nvSpPr>
          <p:cNvPr id="5" name="Date Placeholder 4"/>
          <p:cNvSpPr>
            <a:spLocks noGrp="1"/>
          </p:cNvSpPr>
          <p:nvPr>
            <p:ph type="dt" sz="half" idx="10"/>
          </p:nvPr>
        </p:nvSpPr>
        <p:spPr>
          <a:xfrm>
            <a:off x="431800" y="6229350"/>
            <a:ext cx="1905000" cy="457200"/>
          </a:xfrm>
        </p:spPr>
        <p:txBody>
          <a:bodyPr/>
          <a:lstStyle>
            <a:lvl1pPr>
              <a:defRPr/>
            </a:lvl1pPr>
          </a:lstStyle>
          <a:p>
            <a:endParaRPr lang="en-US"/>
          </a:p>
        </p:txBody>
      </p:sp>
      <p:sp>
        <p:nvSpPr>
          <p:cNvPr id="6" name="Footer Placeholder 5"/>
          <p:cNvSpPr>
            <a:spLocks noGrp="1"/>
          </p:cNvSpPr>
          <p:nvPr>
            <p:ph type="ftr" sz="quarter" idx="11"/>
          </p:nvPr>
        </p:nvSpPr>
        <p:spPr>
          <a:xfrm>
            <a:off x="3124200" y="6229350"/>
            <a:ext cx="28956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6731000" y="6229350"/>
            <a:ext cx="1905000" cy="457200"/>
          </a:xfrm>
        </p:spPr>
        <p:txBody>
          <a:bodyPr/>
          <a:lstStyle>
            <a:lvl1pPr>
              <a:defRPr/>
            </a:lvl1pPr>
          </a:lstStyle>
          <a:p>
            <a:fld id="{352ED22C-B7FC-4C15-8C7D-02641AE9987F}"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9F7B5B7-02DC-439C-A58F-A6E406A36D8B}"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1BF9E2B-7206-4116-B82E-24A4358376C5}"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885950"/>
            <a:ext cx="4013200" cy="4171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Content Placeholder 3"/>
          <p:cNvSpPr>
            <a:spLocks noGrp="1"/>
          </p:cNvSpPr>
          <p:nvPr>
            <p:ph sz="half" idx="2"/>
          </p:nvPr>
        </p:nvSpPr>
        <p:spPr>
          <a:xfrm>
            <a:off x="4622800" y="1885950"/>
            <a:ext cx="4013200" cy="4171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83C0B51D-B722-4B93-BBC3-9414329320EB}"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AF9F734-B360-4256-A860-84BE76B8F928}"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82E38945-0486-4C15-956C-46A024DCBFE2}"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DEC1E03-6F65-46C4-89C1-CE59BE3CF34B}"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A409554E-1DAA-41AE-A90F-D784968D4F96}"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7F77F6A-2232-48E9-B72E-CB3916F95C96}"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bwMode="auto">
          <a:xfrm>
            <a:off x="406400" y="228600"/>
            <a:ext cx="7772400" cy="1143000"/>
          </a:xfrm>
          <a:prstGeom prst="rect">
            <a:avLst/>
          </a:prstGeom>
          <a:noFill/>
          <a:ln w="9525">
            <a:noFill/>
            <a:miter lim="800000"/>
          </a:ln>
        </p:spPr>
        <p:txBody>
          <a:bodyPr vert="horz" wrap="square" lIns="91440" tIns="45720" rIns="91440" bIns="45720" numCol="1" anchor="b" anchorCtr="0" compatLnSpc="1"/>
          <a:lstStyle/>
          <a:p>
            <a:pPr lvl="0"/>
            <a:r>
              <a:rPr lang="en-US" smtClean="0"/>
              <a:t>Click to edit Master title style</a:t>
            </a:r>
            <a:endParaRPr lang="en-US" smtClean="0"/>
          </a:p>
        </p:txBody>
      </p:sp>
      <p:sp>
        <p:nvSpPr>
          <p:cNvPr id="135171" name="Rectangle 3"/>
          <p:cNvSpPr>
            <a:spLocks noGrp="1" noChangeArrowheads="1"/>
          </p:cNvSpPr>
          <p:nvPr>
            <p:ph type="body" idx="1"/>
          </p:nvPr>
        </p:nvSpPr>
        <p:spPr bwMode="auto">
          <a:xfrm>
            <a:off x="457200" y="1885950"/>
            <a:ext cx="8178800" cy="4171950"/>
          </a:xfrm>
          <a:prstGeom prst="rect">
            <a:avLst/>
          </a:prstGeom>
          <a:noFill/>
          <a:ln w="9525">
            <a:noFill/>
            <a:miter lim="800000"/>
          </a:ln>
        </p:spPr>
        <p:txBody>
          <a:bodyPr vert="horz" wrap="square" lIns="91440" tIns="45720" rIns="91440" bIns="45720" numCol="1" anchor="t" anchorCtr="0" compatLnSpc="1"/>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135172" name="Rectangle 4"/>
          <p:cNvSpPr>
            <a:spLocks noGrp="1" noChangeArrowheads="1"/>
          </p:cNvSpPr>
          <p:nvPr>
            <p:ph type="dt" sz="half" idx="2"/>
          </p:nvPr>
        </p:nvSpPr>
        <p:spPr bwMode="auto">
          <a:xfrm>
            <a:off x="431800" y="6229350"/>
            <a:ext cx="1905000" cy="457200"/>
          </a:xfrm>
          <a:prstGeom prst="rect">
            <a:avLst/>
          </a:prstGeom>
          <a:noFill/>
          <a:ln w="9525">
            <a:noFill/>
            <a:miter lim="800000"/>
          </a:ln>
        </p:spPr>
        <p:txBody>
          <a:bodyPr vert="horz" wrap="square" lIns="91440" tIns="45720" rIns="91440" bIns="45720" numCol="1" anchor="b" anchorCtr="0" compatLnSpc="1"/>
          <a:lstStyle>
            <a:lvl1pPr>
              <a:spcBef>
                <a:spcPct val="50000"/>
              </a:spcBef>
              <a:defRPr sz="1400">
                <a:solidFill>
                  <a:schemeClr val="bg2"/>
                </a:solidFill>
                <a:latin typeface="Arial" panose="020B0604020202020204" pitchFamily="34" charset="0"/>
              </a:defRPr>
            </a:lvl1pPr>
          </a:lstStyle>
          <a:p>
            <a:endParaRPr lang="en-US"/>
          </a:p>
        </p:txBody>
      </p:sp>
      <p:sp>
        <p:nvSpPr>
          <p:cNvPr id="135173" name="Rectangle 5"/>
          <p:cNvSpPr>
            <a:spLocks noGrp="1" noChangeArrowheads="1"/>
          </p:cNvSpPr>
          <p:nvPr>
            <p:ph type="ftr" sz="quarter" idx="3"/>
          </p:nvPr>
        </p:nvSpPr>
        <p:spPr bwMode="auto">
          <a:xfrm>
            <a:off x="3124200" y="6229350"/>
            <a:ext cx="2895600" cy="457200"/>
          </a:xfrm>
          <a:prstGeom prst="rect">
            <a:avLst/>
          </a:prstGeom>
          <a:noFill/>
          <a:ln w="9525">
            <a:noFill/>
            <a:miter lim="800000"/>
          </a:ln>
        </p:spPr>
        <p:txBody>
          <a:bodyPr vert="horz" wrap="square" lIns="91440" tIns="45720" rIns="91440" bIns="45720" numCol="1" anchor="b" anchorCtr="0" compatLnSpc="1"/>
          <a:lstStyle>
            <a:lvl1pPr algn="ctr">
              <a:spcBef>
                <a:spcPct val="50000"/>
              </a:spcBef>
              <a:defRPr sz="1400">
                <a:solidFill>
                  <a:schemeClr val="bg2"/>
                </a:solidFill>
                <a:latin typeface="Arial" panose="020B0604020202020204" pitchFamily="34" charset="0"/>
              </a:defRPr>
            </a:lvl1pPr>
          </a:lstStyle>
          <a:p>
            <a:endParaRPr lang="en-US"/>
          </a:p>
        </p:txBody>
      </p:sp>
      <p:sp>
        <p:nvSpPr>
          <p:cNvPr id="135174" name="Rectangle 6"/>
          <p:cNvSpPr>
            <a:spLocks noGrp="1" noChangeArrowheads="1"/>
          </p:cNvSpPr>
          <p:nvPr>
            <p:ph type="sldNum" sz="quarter" idx="4"/>
          </p:nvPr>
        </p:nvSpPr>
        <p:spPr bwMode="auto">
          <a:xfrm>
            <a:off x="6731000" y="6229350"/>
            <a:ext cx="1905000" cy="457200"/>
          </a:xfrm>
          <a:prstGeom prst="rect">
            <a:avLst/>
          </a:prstGeom>
          <a:noFill/>
          <a:ln w="9525">
            <a:noFill/>
            <a:miter lim="800000"/>
          </a:ln>
        </p:spPr>
        <p:txBody>
          <a:bodyPr vert="horz" wrap="square" lIns="91440" tIns="45720" rIns="91440" bIns="45720" numCol="1" anchor="b" anchorCtr="0" compatLnSpc="1"/>
          <a:lstStyle>
            <a:lvl1pPr algn="r">
              <a:spcBef>
                <a:spcPct val="50000"/>
              </a:spcBef>
              <a:defRPr sz="1400">
                <a:solidFill>
                  <a:schemeClr val="bg2"/>
                </a:solidFill>
                <a:latin typeface="Arial" panose="020B0604020202020204" pitchFamily="34" charset="0"/>
              </a:defRPr>
            </a:lvl1pPr>
          </a:lstStyle>
          <a:p>
            <a:fld id="{EDBE4C05-8743-4026-82C3-E113D80837BA}" type="slidenum">
              <a:rPr lang="en-US"/>
            </a:fld>
            <a:endParaRPr lang="en-US"/>
          </a:p>
        </p:txBody>
      </p:sp>
      <p:pic>
        <p:nvPicPr>
          <p:cNvPr id="135175" name="Picture 7" descr="A:\paint.GIF"/>
          <p:cNvPicPr>
            <a:picLocks noChangeAspect="1" noChangeArrowheads="1"/>
          </p:cNvPicPr>
          <p:nvPr/>
        </p:nvPicPr>
        <p:blipFill>
          <a:blip r:embed="rId13">
            <a:clrChange>
              <a:clrFrom>
                <a:srgbClr val="C0C0C0"/>
              </a:clrFrom>
              <a:clrTo>
                <a:srgbClr val="C0C0C0">
                  <a:alpha val="0"/>
                </a:srgbClr>
              </a:clrTo>
            </a:clrChange>
          </a:blip>
          <a:srcRect/>
          <a:stretch>
            <a:fillRect/>
          </a:stretch>
        </p:blipFill>
        <p:spPr bwMode="auto">
          <a:xfrm>
            <a:off x="914400" y="1314450"/>
            <a:ext cx="8229600" cy="3841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0" fontAlgn="base" hangingPunct="0">
        <a:spcBef>
          <a:spcPct val="0"/>
        </a:spcBef>
        <a:spcAft>
          <a:spcPct val="0"/>
        </a:spcAft>
        <a:defRPr kumimoji="1" sz="40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Arial Black" panose="020B0A04020102020204" pitchFamily="34" charset="0"/>
        </a:defRPr>
      </a:lvl2pPr>
      <a:lvl3pPr algn="l" rtl="0" eaLnBrk="0" fontAlgn="base" hangingPunct="0">
        <a:spcBef>
          <a:spcPct val="0"/>
        </a:spcBef>
        <a:spcAft>
          <a:spcPct val="0"/>
        </a:spcAft>
        <a:defRPr kumimoji="1" sz="4000">
          <a:solidFill>
            <a:schemeClr val="tx2"/>
          </a:solidFill>
          <a:latin typeface="Arial Black" panose="020B0A04020102020204" pitchFamily="34" charset="0"/>
        </a:defRPr>
      </a:lvl3pPr>
      <a:lvl4pPr algn="l" rtl="0" eaLnBrk="0" fontAlgn="base" hangingPunct="0">
        <a:spcBef>
          <a:spcPct val="0"/>
        </a:spcBef>
        <a:spcAft>
          <a:spcPct val="0"/>
        </a:spcAft>
        <a:defRPr kumimoji="1" sz="4000">
          <a:solidFill>
            <a:schemeClr val="tx2"/>
          </a:solidFill>
          <a:latin typeface="Arial Black" panose="020B0A04020102020204" pitchFamily="34" charset="0"/>
        </a:defRPr>
      </a:lvl4pPr>
      <a:lvl5pPr algn="l" rtl="0" eaLnBrk="0" fontAlgn="base" hangingPunct="0">
        <a:spcBef>
          <a:spcPct val="0"/>
        </a:spcBef>
        <a:spcAft>
          <a:spcPct val="0"/>
        </a:spcAft>
        <a:defRPr kumimoji="1" sz="4000">
          <a:solidFill>
            <a:schemeClr val="tx2"/>
          </a:solidFill>
          <a:latin typeface="Arial Black" panose="020B0A04020102020204" pitchFamily="34" charset="0"/>
        </a:defRPr>
      </a:lvl5pPr>
      <a:lvl6pPr marL="457200" algn="l" rtl="0" eaLnBrk="0" fontAlgn="base" hangingPunct="0">
        <a:spcBef>
          <a:spcPct val="0"/>
        </a:spcBef>
        <a:spcAft>
          <a:spcPct val="0"/>
        </a:spcAft>
        <a:defRPr kumimoji="1" sz="4000">
          <a:solidFill>
            <a:schemeClr val="tx2"/>
          </a:solidFill>
          <a:latin typeface="Arial Black" panose="020B0A04020102020204" pitchFamily="34" charset="0"/>
        </a:defRPr>
      </a:lvl6pPr>
      <a:lvl7pPr marL="914400" algn="l" rtl="0" eaLnBrk="0" fontAlgn="base" hangingPunct="0">
        <a:spcBef>
          <a:spcPct val="0"/>
        </a:spcBef>
        <a:spcAft>
          <a:spcPct val="0"/>
        </a:spcAft>
        <a:defRPr kumimoji="1" sz="4000">
          <a:solidFill>
            <a:schemeClr val="tx2"/>
          </a:solidFill>
          <a:latin typeface="Arial Black" panose="020B0A04020102020204" pitchFamily="34" charset="0"/>
        </a:defRPr>
      </a:lvl7pPr>
      <a:lvl8pPr marL="1371600" algn="l" rtl="0" eaLnBrk="0" fontAlgn="base" hangingPunct="0">
        <a:spcBef>
          <a:spcPct val="0"/>
        </a:spcBef>
        <a:spcAft>
          <a:spcPct val="0"/>
        </a:spcAft>
        <a:defRPr kumimoji="1" sz="4000">
          <a:solidFill>
            <a:schemeClr val="tx2"/>
          </a:solidFill>
          <a:latin typeface="Arial Black" panose="020B0A04020102020204" pitchFamily="34" charset="0"/>
        </a:defRPr>
      </a:lvl8pPr>
      <a:lvl9pPr marL="1828800" algn="l" rtl="0" eaLnBrk="0" fontAlgn="base" hangingPunct="0">
        <a:spcBef>
          <a:spcPct val="0"/>
        </a:spcBef>
        <a:spcAft>
          <a:spcPct val="0"/>
        </a:spcAft>
        <a:defRPr kumimoji="1" sz="4000">
          <a:solidFill>
            <a:schemeClr val="tx2"/>
          </a:solidFill>
          <a:latin typeface="Arial Black" panose="020B0A04020102020204" pitchFamily="34" charset="0"/>
        </a:defRPr>
      </a:lvl9pPr>
    </p:titleStyle>
    <p:bodyStyle>
      <a:lvl1pPr marL="342900" indent="-342900" algn="l" rtl="0" eaLnBrk="0" fontAlgn="base" hangingPunct="0">
        <a:spcBef>
          <a:spcPct val="20000"/>
        </a:spcBef>
        <a:spcAft>
          <a:spcPct val="0"/>
        </a:spcAft>
        <a:buClr>
          <a:schemeClr val="accent2"/>
        </a:buClr>
        <a:buFont typeface="Symbol" panose="05050102010706020507" pitchFamily="18" charset="2"/>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Symbol" panose="05050102010706020507" pitchFamily="18" charset="2"/>
        <a:buChar char="-"/>
        <a:defRPr kumimoji="1" sz="2800">
          <a:solidFill>
            <a:schemeClr val="tx1"/>
          </a:solidFill>
          <a:latin typeface="+mn-lt"/>
        </a:defRPr>
      </a:lvl2pPr>
      <a:lvl3pPr marL="1143000" indent="-228600" algn="l" rtl="0" eaLnBrk="0" fontAlgn="base" hangingPunct="0">
        <a:spcBef>
          <a:spcPct val="20000"/>
        </a:spcBef>
        <a:spcAft>
          <a:spcPct val="0"/>
        </a:spcAft>
        <a:buClr>
          <a:schemeClr val="accent2"/>
        </a:buClr>
        <a:buFont typeface="Symbol" panose="05050102010706020507" pitchFamily="18" charset="2"/>
        <a:buChar char="*"/>
        <a:defRPr kumimoji="1" sz="2400">
          <a:solidFill>
            <a:schemeClr val="tx1"/>
          </a:solidFill>
          <a:latin typeface="+mn-lt"/>
        </a:defRPr>
      </a:lvl3pPr>
      <a:lvl4pPr marL="1600200" indent="-228600" algn="l" rtl="0" eaLnBrk="0" fontAlgn="base" hangingPunct="0">
        <a:spcBef>
          <a:spcPct val="20000"/>
        </a:spcBef>
        <a:spcAft>
          <a:spcPct val="0"/>
        </a:spcAft>
        <a:buClr>
          <a:schemeClr val="accent2"/>
        </a:buClr>
        <a:buChar char="•"/>
        <a:defRPr kumimoji="1" sz="2000">
          <a:solidFill>
            <a:schemeClr val="tx1"/>
          </a:solidFill>
          <a:latin typeface="+mn-lt"/>
        </a:defRPr>
      </a:lvl4pPr>
      <a:lvl5pPr marL="2057400" indent="-228600" algn="l" rtl="0" eaLnBrk="0" fontAlgn="base" hangingPunct="0">
        <a:spcBef>
          <a:spcPct val="20000"/>
        </a:spcBef>
        <a:spcAft>
          <a:spcPct val="0"/>
        </a:spcAft>
        <a:buClr>
          <a:schemeClr val="accent2"/>
        </a:buClr>
        <a:buChar char="–"/>
        <a:defRPr kumimoji="1" sz="2000">
          <a:solidFill>
            <a:schemeClr val="tx1"/>
          </a:solidFill>
          <a:latin typeface="+mn-lt"/>
        </a:defRPr>
      </a:lvl5pPr>
      <a:lvl6pPr marL="2514600" indent="-228600" algn="l" rtl="0" eaLnBrk="0" fontAlgn="base" hangingPunct="0">
        <a:spcBef>
          <a:spcPct val="20000"/>
        </a:spcBef>
        <a:spcAft>
          <a:spcPct val="0"/>
        </a:spcAft>
        <a:buClr>
          <a:schemeClr val="accent2"/>
        </a:buClr>
        <a:buChar char="–"/>
        <a:defRPr kumimoji="1" sz="2000">
          <a:solidFill>
            <a:schemeClr val="tx1"/>
          </a:solidFill>
          <a:latin typeface="+mn-lt"/>
        </a:defRPr>
      </a:lvl6pPr>
      <a:lvl7pPr marL="2971800" indent="-228600" algn="l" rtl="0" eaLnBrk="0" fontAlgn="base" hangingPunct="0">
        <a:spcBef>
          <a:spcPct val="20000"/>
        </a:spcBef>
        <a:spcAft>
          <a:spcPct val="0"/>
        </a:spcAft>
        <a:buClr>
          <a:schemeClr val="accent2"/>
        </a:buClr>
        <a:buChar char="–"/>
        <a:defRPr kumimoji="1" sz="2000">
          <a:solidFill>
            <a:schemeClr val="tx1"/>
          </a:solidFill>
          <a:latin typeface="+mn-lt"/>
        </a:defRPr>
      </a:lvl7pPr>
      <a:lvl8pPr marL="3429000" indent="-228600" algn="l" rtl="0" eaLnBrk="0" fontAlgn="base" hangingPunct="0">
        <a:spcBef>
          <a:spcPct val="20000"/>
        </a:spcBef>
        <a:spcAft>
          <a:spcPct val="0"/>
        </a:spcAft>
        <a:buClr>
          <a:schemeClr val="accent2"/>
        </a:buClr>
        <a:buChar char="–"/>
        <a:defRPr kumimoji="1" sz="2000">
          <a:solidFill>
            <a:schemeClr val="tx1"/>
          </a:solidFill>
          <a:latin typeface="+mn-lt"/>
        </a:defRPr>
      </a:lvl8pPr>
      <a:lvl9pPr marL="3886200" indent="-228600" algn="l" rtl="0" eaLnBrk="0" fontAlgn="base" hangingPunct="0">
        <a:spcBef>
          <a:spcPct val="20000"/>
        </a:spcBef>
        <a:spcAft>
          <a:spcPct val="0"/>
        </a:spcAft>
        <a:buClr>
          <a:schemeClr val="accent2"/>
        </a:buClr>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4.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image" Target="../media/image3.w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notesSlide" Target="../notesSlides/notesSlide23.xml"/><Relationship Id="rId7" Type="http://schemas.openxmlformats.org/officeDocument/2006/relationships/slideLayout" Target="../slideLayouts/slideLayout6.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istqbexamcertification.com/what-are-the-software-development-life-cycle-phases/"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istqbexamcertification.com/what-is-incremental-model-advantages-disadvantages-and-when-to-use-it/" TargetMode="Externa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image" Target="../media/image22.jpeg"/><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Software Life Cycle</a:t>
            </a:r>
            <a:endParaRPr lang="en-IN" dirty="0"/>
          </a:p>
        </p:txBody>
      </p:sp>
      <p:sp>
        <p:nvSpPr>
          <p:cNvPr id="3" name="Subtitle 2"/>
          <p:cNvSpPr>
            <a:spLocks noGrp="1"/>
          </p:cNvSpPr>
          <p:nvPr>
            <p:ph type="subTitle" idx="1"/>
          </p:nvPr>
        </p:nvSpPr>
        <p:spPr>
          <a:xfrm>
            <a:off x="1454785" y="3886200"/>
            <a:ext cx="7079615" cy="1771650"/>
          </a:xfrm>
        </p:spPr>
        <p:txBody>
          <a:bodyPr/>
          <a:lstStyle/>
          <a:p>
            <a:r>
              <a:rPr lang="en-IN" sz="2000"/>
              <a:t>Software process Models: Classical waterfall model, iterative waterfall model, prototyping model, evolutionary model, spiral model, RAD model. Essential Idea behind Agile Models, Agile models: Extreme programming and Scrum, Agile versus Other Models</a:t>
            </a:r>
            <a:endParaRPr lang="en-IN" sz="2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sz="quarter" idx="12"/>
          </p:nvPr>
        </p:nvSpPr>
        <p:spPr/>
        <p:txBody>
          <a:bodyPr/>
          <a:p>
            <a:fld id="{69F7B5B7-02DC-439C-A58F-A6E406A36D8B}" type="slidenum">
              <a:rPr lang="en-US"/>
            </a:fld>
            <a:endParaRPr lang="en-US"/>
          </a:p>
        </p:txBody>
      </p:sp>
      <p:sp>
        <p:nvSpPr>
          <p:cNvPr id="5121" name="Rectangle 1"/>
          <p:cNvSpPr>
            <a:spLocks noGrp="1" noChangeArrowheads="1"/>
          </p:cNvSpPr>
          <p:nvPr/>
        </p:nvSpPr>
        <p:spPr>
          <a:xfrm>
            <a:off x="792480" y="2766060"/>
            <a:ext cx="7770813" cy="1141413"/>
          </a:xfrm>
          <a:prstGeom prst="rect">
            <a:avLst/>
          </a:prstGeom>
          <a:noFill/>
          <a:ln w="9525">
            <a:solidFill>
              <a:schemeClr val="tx1"/>
            </a:solidFill>
            <a:miter lim="800000"/>
          </a:ln>
        </p:spPr>
        <p:txBody>
          <a:bodyPr vert="horz" wrap="square" lIns="18000" tIns="46800" rIns="18000" bIns="46800" numCol="1" anchor="ctr" anchorCtr="0" compatLnSpc="1"/>
          <a:lstStyle>
            <a:lvl1pPr algn="l" rtl="0" eaLnBrk="0" fontAlgn="base" hangingPunct="0">
              <a:spcBef>
                <a:spcPct val="0"/>
              </a:spcBef>
              <a:spcAft>
                <a:spcPct val="0"/>
              </a:spcAft>
              <a:defRPr kumimoji="1" sz="40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Arial Black" panose="020B0A04020102020204" pitchFamily="34" charset="0"/>
              </a:defRPr>
            </a:lvl2pPr>
            <a:lvl3pPr algn="l" rtl="0" eaLnBrk="0" fontAlgn="base" hangingPunct="0">
              <a:spcBef>
                <a:spcPct val="0"/>
              </a:spcBef>
              <a:spcAft>
                <a:spcPct val="0"/>
              </a:spcAft>
              <a:defRPr kumimoji="1" sz="4000">
                <a:solidFill>
                  <a:schemeClr val="tx2"/>
                </a:solidFill>
                <a:latin typeface="Arial Black" panose="020B0A04020102020204" pitchFamily="34" charset="0"/>
              </a:defRPr>
            </a:lvl3pPr>
            <a:lvl4pPr algn="l" rtl="0" eaLnBrk="0" fontAlgn="base" hangingPunct="0">
              <a:spcBef>
                <a:spcPct val="0"/>
              </a:spcBef>
              <a:spcAft>
                <a:spcPct val="0"/>
              </a:spcAft>
              <a:defRPr kumimoji="1" sz="4000">
                <a:solidFill>
                  <a:schemeClr val="tx2"/>
                </a:solidFill>
                <a:latin typeface="Arial Black" panose="020B0A04020102020204" pitchFamily="34" charset="0"/>
              </a:defRPr>
            </a:lvl4pPr>
            <a:lvl5pPr algn="l" rtl="0" eaLnBrk="0" fontAlgn="base" hangingPunct="0">
              <a:spcBef>
                <a:spcPct val="0"/>
              </a:spcBef>
              <a:spcAft>
                <a:spcPct val="0"/>
              </a:spcAft>
              <a:defRPr kumimoji="1" sz="4000">
                <a:solidFill>
                  <a:schemeClr val="tx2"/>
                </a:solidFill>
                <a:latin typeface="Arial Black" panose="020B0A04020102020204" pitchFamily="34" charset="0"/>
              </a:defRPr>
            </a:lvl5pPr>
            <a:lvl6pPr marL="457200" algn="l" rtl="0" eaLnBrk="0" fontAlgn="base" hangingPunct="0">
              <a:spcBef>
                <a:spcPct val="0"/>
              </a:spcBef>
              <a:spcAft>
                <a:spcPct val="0"/>
              </a:spcAft>
              <a:defRPr kumimoji="1" sz="4000">
                <a:solidFill>
                  <a:schemeClr val="tx2"/>
                </a:solidFill>
                <a:latin typeface="Arial Black" panose="020B0A04020102020204" pitchFamily="34" charset="0"/>
              </a:defRPr>
            </a:lvl6pPr>
            <a:lvl7pPr marL="914400" algn="l" rtl="0" eaLnBrk="0" fontAlgn="base" hangingPunct="0">
              <a:spcBef>
                <a:spcPct val="0"/>
              </a:spcBef>
              <a:spcAft>
                <a:spcPct val="0"/>
              </a:spcAft>
              <a:defRPr kumimoji="1" sz="4000">
                <a:solidFill>
                  <a:schemeClr val="tx2"/>
                </a:solidFill>
                <a:latin typeface="Arial Black" panose="020B0A04020102020204" pitchFamily="34" charset="0"/>
              </a:defRPr>
            </a:lvl7pPr>
            <a:lvl8pPr marL="1371600" algn="l" rtl="0" eaLnBrk="0" fontAlgn="base" hangingPunct="0">
              <a:spcBef>
                <a:spcPct val="0"/>
              </a:spcBef>
              <a:spcAft>
                <a:spcPct val="0"/>
              </a:spcAft>
              <a:defRPr kumimoji="1" sz="4000">
                <a:solidFill>
                  <a:schemeClr val="tx2"/>
                </a:solidFill>
                <a:latin typeface="Arial Black" panose="020B0A04020102020204" pitchFamily="34" charset="0"/>
              </a:defRPr>
            </a:lvl8pPr>
            <a:lvl9pPr marL="1828800" algn="l" rtl="0" eaLnBrk="0" fontAlgn="base" hangingPunct="0">
              <a:spcBef>
                <a:spcPct val="0"/>
              </a:spcBef>
              <a:spcAft>
                <a:spcPct val="0"/>
              </a:spcAft>
              <a:defRPr kumimoji="1" sz="4000">
                <a:solidFill>
                  <a:schemeClr val="tx2"/>
                </a:solidFill>
                <a:latin typeface="Arial Black" panose="020B0A04020102020204" pitchFamily="34" charset="0"/>
              </a:defRPr>
            </a:lvl9pPr>
          </a:lstStyle>
          <a:p>
            <a:pPr>
              <a:spcBef>
                <a:spcPts val="1000"/>
              </a:spcBef>
            </a:pPr>
            <a:r>
              <a:rPr lang="en-GB" dirty="0">
                <a:solidFill>
                  <a:srgbClr val="C00000"/>
                </a:solidFill>
              </a:rPr>
              <a:t>Classical Waterfall Model</a:t>
            </a:r>
            <a:endParaRPr lang="en-GB" dirty="0">
              <a:solidFill>
                <a:srgbClr val="C00000"/>
              </a:solidFill>
            </a:endParaRPr>
          </a:p>
        </p:txBody>
      </p:sp>
      <p:sp>
        <p:nvSpPr>
          <p:cNvPr id="5" name="Text Box 4"/>
          <p:cNvSpPr txBox="1"/>
          <p:nvPr/>
        </p:nvSpPr>
        <p:spPr>
          <a:xfrm>
            <a:off x="792480" y="2179320"/>
            <a:ext cx="3931285" cy="460375"/>
          </a:xfrm>
          <a:prstGeom prst="rect">
            <a:avLst/>
          </a:prstGeom>
          <a:noFill/>
        </p:spPr>
        <p:txBody>
          <a:bodyPr wrap="square" rtlCol="0">
            <a:spAutoFit/>
          </a:bodyPr>
          <a:p>
            <a:r>
              <a:rPr lang="en-US" altLang="en-GB"/>
              <a:t>Model-1</a:t>
            </a:r>
            <a:endParaRPr lang="en-US" altLang="en-GB"/>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DC1C5FB-1596-47F2-87F6-69359234FBD0}" type="slidenum">
              <a:rPr lang="en-US"/>
            </a:fld>
            <a:endParaRPr lang="en-US"/>
          </a:p>
        </p:txBody>
      </p:sp>
      <p:sp>
        <p:nvSpPr>
          <p:cNvPr id="5121" name="Rectangle 1"/>
          <p:cNvSpPr>
            <a:spLocks noGrp="1" noChangeArrowheads="1"/>
          </p:cNvSpPr>
          <p:nvPr>
            <p:ph type="title"/>
          </p:nvPr>
        </p:nvSpPr>
        <p:spPr>
          <a:xfrm>
            <a:off x="396240" y="198755"/>
            <a:ext cx="7770813" cy="1141413"/>
          </a:xfrm>
        </p:spPr>
        <p:txBody>
          <a:bodyPr lIns="18000" tIns="46800" rIns="18000" bIns="46800" anchor="ctr"/>
          <a:lstStyle/>
          <a:p>
            <a:pPr>
              <a:spcBef>
                <a:spcPts val="1000"/>
              </a:spcBef>
            </a:pPr>
            <a:r>
              <a:rPr lang="en-GB">
                <a:solidFill>
                  <a:srgbClr val="0033CC"/>
                </a:solidFill>
              </a:rPr>
              <a:t>Classical Waterfall Model</a:t>
            </a:r>
            <a:endParaRPr lang="en-GB">
              <a:solidFill>
                <a:srgbClr val="0033CC"/>
              </a:solidFill>
            </a:endParaRPr>
          </a:p>
        </p:txBody>
      </p:sp>
      <p:sp>
        <p:nvSpPr>
          <p:cNvPr id="5122" name="Rectangle 2"/>
          <p:cNvSpPr>
            <a:spLocks noGrp="1" noChangeArrowheads="1"/>
          </p:cNvSpPr>
          <p:nvPr>
            <p:ph type="body" idx="1"/>
          </p:nvPr>
        </p:nvSpPr>
        <p:spPr>
          <a:xfrm>
            <a:off x="685800" y="1447800"/>
            <a:ext cx="7770813" cy="4602163"/>
          </a:xfrm>
        </p:spPr>
        <p:txBody>
          <a:bodyPr lIns="18000" tIns="46800" rIns="18000" bIns="46800"/>
          <a:lstStyle/>
          <a:p>
            <a:pPr>
              <a:spcBef>
                <a:spcPts val="1000"/>
              </a:spcBef>
            </a:pPr>
            <a:r>
              <a:rPr lang="en-GB" b="1"/>
              <a:t>Classical waterfall model divides life cycle into phases:</a:t>
            </a:r>
            <a:endParaRPr lang="en-GB" b="1"/>
          </a:p>
          <a:p>
            <a:pPr lvl="1">
              <a:spcBef>
                <a:spcPts val="725"/>
              </a:spcBef>
            </a:pPr>
            <a:r>
              <a:rPr lang="en-GB" b="1"/>
              <a:t>feasibility study,  </a:t>
            </a:r>
            <a:endParaRPr lang="en-GB" b="1"/>
          </a:p>
          <a:p>
            <a:pPr lvl="1">
              <a:spcBef>
                <a:spcPts val="725"/>
              </a:spcBef>
            </a:pPr>
            <a:r>
              <a:rPr lang="en-GB" b="1"/>
              <a:t>requirements analysis and specification, </a:t>
            </a:r>
            <a:endParaRPr lang="en-GB" b="1"/>
          </a:p>
          <a:p>
            <a:pPr lvl="1">
              <a:spcBef>
                <a:spcPts val="725"/>
              </a:spcBef>
            </a:pPr>
            <a:r>
              <a:rPr lang="en-GB" b="1"/>
              <a:t>design, </a:t>
            </a:r>
            <a:endParaRPr lang="en-GB" b="1"/>
          </a:p>
          <a:p>
            <a:pPr lvl="1">
              <a:spcBef>
                <a:spcPts val="725"/>
              </a:spcBef>
            </a:pPr>
            <a:r>
              <a:rPr lang="en-GB" b="1"/>
              <a:t>coding and unit testing, </a:t>
            </a:r>
            <a:endParaRPr lang="en-GB" b="1"/>
          </a:p>
          <a:p>
            <a:pPr lvl="1">
              <a:spcBef>
                <a:spcPts val="725"/>
              </a:spcBef>
            </a:pPr>
            <a:r>
              <a:rPr lang="en-GB" b="1"/>
              <a:t>integration and system testing,  </a:t>
            </a:r>
            <a:endParaRPr lang="en-GB" b="1"/>
          </a:p>
          <a:p>
            <a:pPr lvl="1">
              <a:spcBef>
                <a:spcPts val="725"/>
              </a:spcBef>
            </a:pPr>
            <a:r>
              <a:rPr lang="en-GB" b="1"/>
              <a:t>maintenance. </a:t>
            </a:r>
            <a:endParaRPr lang="en-GB"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box(out)">
                                      <p:cBhvr>
                                        <p:cTn id="7"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4"/>
          <p:cNvSpPr>
            <a:spLocks noGrp="1"/>
          </p:cNvSpPr>
          <p:nvPr>
            <p:ph type="sldNum" sz="quarter" idx="12"/>
          </p:nvPr>
        </p:nvSpPr>
        <p:spPr/>
        <p:txBody>
          <a:bodyPr/>
          <a:lstStyle/>
          <a:p>
            <a:fld id="{CD833F95-4DF4-4E94-82E2-1FBD3390BC04}" type="slidenum">
              <a:rPr lang="en-US"/>
            </a:fld>
            <a:endParaRPr lang="en-US"/>
          </a:p>
        </p:txBody>
      </p:sp>
      <p:sp>
        <p:nvSpPr>
          <p:cNvPr id="6145" name="Rectangle 1"/>
          <p:cNvSpPr>
            <a:spLocks noGrp="1" noChangeArrowheads="1"/>
          </p:cNvSpPr>
          <p:nvPr>
            <p:ph type="title"/>
          </p:nvPr>
        </p:nvSpPr>
        <p:spPr/>
        <p:txBody>
          <a:bodyPr lIns="18000" tIns="46800" rIns="18000" bIns="46800" anchor="ctr"/>
          <a:lstStyle/>
          <a:p>
            <a:pPr>
              <a:spcBef>
                <a:spcPts val="1000"/>
              </a:spcBef>
            </a:pPr>
            <a:r>
              <a:rPr lang="en-GB">
                <a:solidFill>
                  <a:srgbClr val="0033CC"/>
                </a:solidFill>
              </a:rPr>
              <a:t>Classical Waterfall Model</a:t>
            </a:r>
            <a:endParaRPr lang="en-GB">
              <a:solidFill>
                <a:srgbClr val="0033CC"/>
              </a:solidFill>
            </a:endParaRPr>
          </a:p>
        </p:txBody>
      </p:sp>
      <p:sp>
        <p:nvSpPr>
          <p:cNvPr id="6148" name="Text Box 4"/>
          <p:cNvSpPr txBox="1">
            <a:spLocks noChangeArrowheads="1"/>
          </p:cNvSpPr>
          <p:nvPr/>
        </p:nvSpPr>
        <p:spPr bwMode="auto">
          <a:xfrm>
            <a:off x="1662430" y="2653030"/>
            <a:ext cx="2755900" cy="428625"/>
          </a:xfrm>
          <a:prstGeom prst="rect">
            <a:avLst/>
          </a:prstGeom>
          <a:noFill/>
          <a:ln w="9525">
            <a:noFill/>
            <a:miter lim="800000"/>
          </a:ln>
        </p:spPr>
        <p:txBody>
          <a:bodyPr lIns="18000" tIns="46800" rIns="18000" bIns="46800"/>
          <a:lstStyle/>
          <a:p>
            <a:pPr>
              <a:lnSpc>
                <a:spcPct val="85000"/>
              </a:lnSpc>
              <a:spcBef>
                <a:spcPts val="1150"/>
              </a:spcBef>
              <a:tabLst>
                <a:tab pos="863600" algn="l"/>
                <a:tab pos="1728470" algn="l"/>
              </a:tabLst>
            </a:pPr>
            <a:r>
              <a:rPr lang="en-US" altLang="zh-CN" sz="2000" dirty="0">
                <a:latin typeface="Times New Roman" panose="02020603050405020304" pitchFamily="18" charset="0"/>
                <a:sym typeface="+mn-ea"/>
              </a:rPr>
              <a:t>Feasibility Study</a:t>
            </a:r>
            <a:endParaRPr lang="en-GB" sz="2000" b="1">
              <a:latin typeface="times" charset="0"/>
            </a:endParaRPr>
          </a:p>
        </p:txBody>
      </p:sp>
      <p:sp>
        <p:nvSpPr>
          <p:cNvPr id="6149" name="AutoShape 5"/>
          <p:cNvSpPr>
            <a:spLocks noChangeArrowheads="1"/>
          </p:cNvSpPr>
          <p:nvPr/>
        </p:nvSpPr>
        <p:spPr bwMode="auto">
          <a:xfrm>
            <a:off x="1522730" y="2653030"/>
            <a:ext cx="2806700" cy="398780"/>
          </a:xfrm>
          <a:prstGeom prst="roundRect">
            <a:avLst>
              <a:gd name="adj" fmla="val 417"/>
            </a:avLst>
          </a:prstGeom>
          <a:noFill/>
          <a:ln w="38160">
            <a:solidFill>
              <a:srgbClr val="003300"/>
            </a:solidFill>
            <a:round/>
          </a:ln>
        </p:spPr>
        <p:txBody>
          <a:bodyPr wrap="none" anchor="ctr"/>
          <a:lstStyle/>
          <a:p>
            <a:endParaRPr lang="en-IN"/>
          </a:p>
        </p:txBody>
      </p:sp>
      <p:sp>
        <p:nvSpPr>
          <p:cNvPr id="6150" name="Text Box 6"/>
          <p:cNvSpPr txBox="1">
            <a:spLocks noChangeArrowheads="1"/>
          </p:cNvSpPr>
          <p:nvPr/>
        </p:nvSpPr>
        <p:spPr bwMode="auto">
          <a:xfrm>
            <a:off x="2987675" y="3318828"/>
            <a:ext cx="2132013" cy="395287"/>
          </a:xfrm>
          <a:prstGeom prst="rect">
            <a:avLst/>
          </a:prstGeom>
          <a:noFill/>
          <a:ln w="9525">
            <a:noFill/>
            <a:miter lim="800000"/>
          </a:ln>
        </p:spPr>
        <p:txBody>
          <a:bodyPr lIns="18000" tIns="46800" rIns="18000" bIns="46800"/>
          <a:lstStyle/>
          <a:p>
            <a:pPr>
              <a:lnSpc>
                <a:spcPct val="85000"/>
              </a:lnSpc>
              <a:spcBef>
                <a:spcPts val="1150"/>
              </a:spcBef>
              <a:tabLst>
                <a:tab pos="863600" algn="l"/>
                <a:tab pos="1728470" algn="l"/>
              </a:tabLst>
            </a:pPr>
            <a:r>
              <a:rPr lang="en-US" altLang="zh-CN" sz="2000" dirty="0">
                <a:latin typeface="Times New Roman" panose="02020603050405020304" pitchFamily="18" charset="0"/>
                <a:sym typeface="+mn-ea"/>
              </a:rPr>
              <a:t>  Req Analysis</a:t>
            </a:r>
            <a:endParaRPr lang="en-GB" sz="2000" b="1">
              <a:latin typeface="times" charset="0"/>
            </a:endParaRPr>
          </a:p>
        </p:txBody>
      </p:sp>
      <p:sp>
        <p:nvSpPr>
          <p:cNvPr id="6151" name="AutoShape 7"/>
          <p:cNvSpPr>
            <a:spLocks noChangeArrowheads="1"/>
          </p:cNvSpPr>
          <p:nvPr/>
        </p:nvSpPr>
        <p:spPr bwMode="auto">
          <a:xfrm>
            <a:off x="3747770" y="3882073"/>
            <a:ext cx="2043113" cy="379412"/>
          </a:xfrm>
          <a:prstGeom prst="roundRect">
            <a:avLst>
              <a:gd name="adj" fmla="val 417"/>
            </a:avLst>
          </a:prstGeom>
          <a:noFill/>
          <a:ln w="38160">
            <a:solidFill>
              <a:srgbClr val="003300"/>
            </a:solidFill>
            <a:round/>
          </a:ln>
        </p:spPr>
        <p:txBody>
          <a:bodyPr wrap="none" anchor="ctr"/>
          <a:lstStyle/>
          <a:p>
            <a:endParaRPr lang="en-IN"/>
          </a:p>
        </p:txBody>
      </p:sp>
      <p:sp>
        <p:nvSpPr>
          <p:cNvPr id="6153" name="AutoShape 9"/>
          <p:cNvSpPr>
            <a:spLocks noChangeArrowheads="1"/>
          </p:cNvSpPr>
          <p:nvPr/>
        </p:nvSpPr>
        <p:spPr bwMode="auto">
          <a:xfrm>
            <a:off x="3733800" y="3880168"/>
            <a:ext cx="2043113" cy="379412"/>
          </a:xfrm>
          <a:prstGeom prst="roundRect">
            <a:avLst>
              <a:gd name="adj" fmla="val 417"/>
            </a:avLst>
          </a:prstGeom>
          <a:noFill/>
          <a:ln w="38160">
            <a:solidFill>
              <a:srgbClr val="003300"/>
            </a:solidFill>
            <a:round/>
          </a:ln>
        </p:spPr>
        <p:txBody>
          <a:bodyPr wrap="none" anchor="ctr"/>
          <a:lstStyle/>
          <a:p>
            <a:endParaRPr lang="en-US" altLang="en-IN">
              <a:solidFill>
                <a:schemeClr val="tx1"/>
              </a:solidFill>
              <a:uFillTx/>
            </a:endParaRPr>
          </a:p>
        </p:txBody>
      </p:sp>
      <p:sp>
        <p:nvSpPr>
          <p:cNvPr id="6154" name="Text Box 10"/>
          <p:cNvSpPr txBox="1">
            <a:spLocks noChangeArrowheads="1"/>
          </p:cNvSpPr>
          <p:nvPr/>
        </p:nvSpPr>
        <p:spPr bwMode="auto">
          <a:xfrm>
            <a:off x="4572000" y="4481513"/>
            <a:ext cx="2132013" cy="395287"/>
          </a:xfrm>
          <a:prstGeom prst="rect">
            <a:avLst/>
          </a:prstGeom>
          <a:noFill/>
          <a:ln w="9525">
            <a:noFill/>
            <a:miter lim="800000"/>
          </a:ln>
        </p:spPr>
        <p:txBody>
          <a:bodyPr lIns="18000" tIns="46800" rIns="18000" bIns="46800"/>
          <a:lstStyle/>
          <a:p>
            <a:pPr>
              <a:lnSpc>
                <a:spcPct val="85000"/>
              </a:lnSpc>
              <a:spcBef>
                <a:spcPts val="1150"/>
              </a:spcBef>
              <a:tabLst>
                <a:tab pos="863600" algn="l"/>
                <a:tab pos="1728470" algn="l"/>
              </a:tabLst>
            </a:pPr>
            <a:r>
              <a:rPr lang="en-US" altLang="zh-CN" sz="2000" dirty="0">
                <a:latin typeface="Times New Roman" panose="02020603050405020304" pitchFamily="18" charset="0"/>
                <a:sym typeface="+mn-ea"/>
              </a:rPr>
              <a:t>  Code</a:t>
            </a:r>
            <a:endParaRPr lang="en-US" altLang="zh-CN" sz="2000" dirty="0">
              <a:latin typeface="Times New Roman" panose="02020603050405020304" pitchFamily="18" charset="0"/>
              <a:sym typeface="+mn-ea"/>
            </a:endParaRPr>
          </a:p>
          <a:p>
            <a:pPr>
              <a:lnSpc>
                <a:spcPct val="85000"/>
              </a:lnSpc>
              <a:spcBef>
                <a:spcPts val="1150"/>
              </a:spcBef>
              <a:tabLst>
                <a:tab pos="863600" algn="l"/>
                <a:tab pos="1728470" algn="l"/>
              </a:tabLst>
            </a:pPr>
            <a:endParaRPr lang="en-US" altLang="en-GB" sz="2000" b="1">
              <a:latin typeface="times" charset="0"/>
            </a:endParaRPr>
          </a:p>
        </p:txBody>
      </p:sp>
      <p:sp>
        <p:nvSpPr>
          <p:cNvPr id="6155" name="AutoShape 11"/>
          <p:cNvSpPr>
            <a:spLocks noChangeArrowheads="1"/>
          </p:cNvSpPr>
          <p:nvPr/>
        </p:nvSpPr>
        <p:spPr bwMode="auto">
          <a:xfrm>
            <a:off x="4572000" y="4481513"/>
            <a:ext cx="2043113" cy="379412"/>
          </a:xfrm>
          <a:prstGeom prst="roundRect">
            <a:avLst>
              <a:gd name="adj" fmla="val 417"/>
            </a:avLst>
          </a:prstGeom>
          <a:noFill/>
          <a:ln w="38160">
            <a:solidFill>
              <a:srgbClr val="003300"/>
            </a:solidFill>
            <a:round/>
          </a:ln>
        </p:spPr>
        <p:txBody>
          <a:bodyPr wrap="none" anchor="ctr"/>
          <a:lstStyle/>
          <a:p>
            <a:endParaRPr lang="en-IN"/>
          </a:p>
        </p:txBody>
      </p:sp>
      <p:sp>
        <p:nvSpPr>
          <p:cNvPr id="6156" name="Text Box 12"/>
          <p:cNvSpPr txBox="1">
            <a:spLocks noChangeArrowheads="1"/>
          </p:cNvSpPr>
          <p:nvPr/>
        </p:nvSpPr>
        <p:spPr bwMode="auto">
          <a:xfrm>
            <a:off x="5410200" y="5091113"/>
            <a:ext cx="2132013" cy="395287"/>
          </a:xfrm>
          <a:prstGeom prst="rect">
            <a:avLst/>
          </a:prstGeom>
          <a:noFill/>
          <a:ln w="9525">
            <a:noFill/>
            <a:miter lim="800000"/>
          </a:ln>
        </p:spPr>
        <p:txBody>
          <a:bodyPr lIns="18000" tIns="46800" rIns="18000" bIns="46800"/>
          <a:lstStyle/>
          <a:p>
            <a:pPr>
              <a:lnSpc>
                <a:spcPct val="85000"/>
              </a:lnSpc>
              <a:spcBef>
                <a:spcPts val="1150"/>
              </a:spcBef>
              <a:tabLst>
                <a:tab pos="863600" algn="l"/>
                <a:tab pos="1728470" algn="l"/>
              </a:tabLst>
            </a:pPr>
            <a:r>
              <a:rPr lang="en-US" altLang="zh-CN" sz="2000" dirty="0">
                <a:latin typeface="Times New Roman" panose="02020603050405020304" pitchFamily="18" charset="0"/>
                <a:sym typeface="+mn-ea"/>
              </a:rPr>
              <a:t>  Test</a:t>
            </a:r>
            <a:endParaRPr lang="en-GB" sz="2000" b="1">
              <a:latin typeface="times" charset="0"/>
            </a:endParaRPr>
          </a:p>
        </p:txBody>
      </p:sp>
      <p:sp>
        <p:nvSpPr>
          <p:cNvPr id="6157" name="AutoShape 13"/>
          <p:cNvSpPr>
            <a:spLocks noChangeArrowheads="1"/>
          </p:cNvSpPr>
          <p:nvPr/>
        </p:nvSpPr>
        <p:spPr bwMode="auto">
          <a:xfrm>
            <a:off x="5410200" y="5091113"/>
            <a:ext cx="2043113" cy="379412"/>
          </a:xfrm>
          <a:prstGeom prst="roundRect">
            <a:avLst>
              <a:gd name="adj" fmla="val 417"/>
            </a:avLst>
          </a:prstGeom>
          <a:noFill/>
          <a:ln w="38160">
            <a:solidFill>
              <a:srgbClr val="003300"/>
            </a:solidFill>
            <a:round/>
          </a:ln>
        </p:spPr>
        <p:txBody>
          <a:bodyPr wrap="none" anchor="ctr"/>
          <a:lstStyle/>
          <a:p>
            <a:endParaRPr lang="en-IN"/>
          </a:p>
        </p:txBody>
      </p:sp>
      <p:sp>
        <p:nvSpPr>
          <p:cNvPr id="6160" name="Line 16"/>
          <p:cNvSpPr>
            <a:spLocks noChangeShapeType="1"/>
          </p:cNvSpPr>
          <p:nvPr/>
        </p:nvSpPr>
        <p:spPr bwMode="auto">
          <a:xfrm>
            <a:off x="4343400" y="2881313"/>
            <a:ext cx="266700" cy="1587"/>
          </a:xfrm>
          <a:prstGeom prst="line">
            <a:avLst/>
          </a:prstGeom>
          <a:noFill/>
          <a:ln w="38160">
            <a:solidFill>
              <a:srgbClr val="003300"/>
            </a:solidFill>
            <a:round/>
          </a:ln>
        </p:spPr>
        <p:txBody>
          <a:bodyPr/>
          <a:lstStyle/>
          <a:p>
            <a:endParaRPr lang="en-IN"/>
          </a:p>
        </p:txBody>
      </p:sp>
      <p:sp>
        <p:nvSpPr>
          <p:cNvPr id="6161" name="Line 17"/>
          <p:cNvSpPr>
            <a:spLocks noChangeShapeType="1"/>
          </p:cNvSpPr>
          <p:nvPr/>
        </p:nvSpPr>
        <p:spPr bwMode="auto">
          <a:xfrm>
            <a:off x="4572000" y="2881313"/>
            <a:ext cx="1588" cy="381000"/>
          </a:xfrm>
          <a:prstGeom prst="line">
            <a:avLst/>
          </a:prstGeom>
          <a:noFill/>
          <a:ln w="38160">
            <a:solidFill>
              <a:srgbClr val="003300"/>
            </a:solidFill>
            <a:round/>
            <a:tailEnd type="triangle" w="lg" len="lg"/>
          </a:ln>
        </p:spPr>
        <p:txBody>
          <a:bodyPr/>
          <a:lstStyle/>
          <a:p>
            <a:endParaRPr lang="en-IN"/>
          </a:p>
        </p:txBody>
      </p:sp>
      <p:sp>
        <p:nvSpPr>
          <p:cNvPr id="6162" name="Line 18"/>
          <p:cNvSpPr>
            <a:spLocks noChangeShapeType="1"/>
          </p:cNvSpPr>
          <p:nvPr/>
        </p:nvSpPr>
        <p:spPr bwMode="auto">
          <a:xfrm>
            <a:off x="5029200" y="3490913"/>
            <a:ext cx="266700" cy="1587"/>
          </a:xfrm>
          <a:prstGeom prst="line">
            <a:avLst/>
          </a:prstGeom>
          <a:noFill/>
          <a:ln w="38160">
            <a:solidFill>
              <a:srgbClr val="003300"/>
            </a:solidFill>
            <a:round/>
          </a:ln>
        </p:spPr>
        <p:txBody>
          <a:bodyPr/>
          <a:lstStyle/>
          <a:p>
            <a:endParaRPr lang="en-IN"/>
          </a:p>
        </p:txBody>
      </p:sp>
      <p:sp>
        <p:nvSpPr>
          <p:cNvPr id="6163" name="Line 19"/>
          <p:cNvSpPr>
            <a:spLocks noChangeShapeType="1"/>
          </p:cNvSpPr>
          <p:nvPr/>
        </p:nvSpPr>
        <p:spPr bwMode="auto">
          <a:xfrm>
            <a:off x="5257800" y="3490913"/>
            <a:ext cx="0" cy="381000"/>
          </a:xfrm>
          <a:prstGeom prst="line">
            <a:avLst/>
          </a:prstGeom>
          <a:noFill/>
          <a:ln w="38160">
            <a:solidFill>
              <a:srgbClr val="003300"/>
            </a:solidFill>
            <a:round/>
            <a:tailEnd type="triangle" w="lg" len="lg"/>
          </a:ln>
        </p:spPr>
        <p:txBody>
          <a:bodyPr/>
          <a:lstStyle/>
          <a:p>
            <a:endParaRPr lang="en-IN"/>
          </a:p>
        </p:txBody>
      </p:sp>
      <p:sp>
        <p:nvSpPr>
          <p:cNvPr id="6164" name="Line 20"/>
          <p:cNvSpPr>
            <a:spLocks noChangeShapeType="1"/>
          </p:cNvSpPr>
          <p:nvPr/>
        </p:nvSpPr>
        <p:spPr bwMode="auto">
          <a:xfrm>
            <a:off x="5791200" y="4100513"/>
            <a:ext cx="266700" cy="1587"/>
          </a:xfrm>
          <a:prstGeom prst="line">
            <a:avLst/>
          </a:prstGeom>
          <a:noFill/>
          <a:ln w="38160">
            <a:solidFill>
              <a:srgbClr val="003300"/>
            </a:solidFill>
            <a:round/>
          </a:ln>
        </p:spPr>
        <p:txBody>
          <a:bodyPr/>
          <a:lstStyle/>
          <a:p>
            <a:endParaRPr lang="en-IN"/>
          </a:p>
        </p:txBody>
      </p:sp>
      <p:sp>
        <p:nvSpPr>
          <p:cNvPr id="6165" name="Line 21"/>
          <p:cNvSpPr>
            <a:spLocks noChangeShapeType="1"/>
          </p:cNvSpPr>
          <p:nvPr/>
        </p:nvSpPr>
        <p:spPr bwMode="auto">
          <a:xfrm>
            <a:off x="6019800" y="4100513"/>
            <a:ext cx="0" cy="381000"/>
          </a:xfrm>
          <a:prstGeom prst="line">
            <a:avLst/>
          </a:prstGeom>
          <a:noFill/>
          <a:ln w="38160">
            <a:solidFill>
              <a:srgbClr val="003300"/>
            </a:solidFill>
            <a:round/>
            <a:tailEnd type="triangle" w="lg" len="lg"/>
          </a:ln>
        </p:spPr>
        <p:txBody>
          <a:bodyPr/>
          <a:lstStyle/>
          <a:p>
            <a:endParaRPr lang="en-IN"/>
          </a:p>
        </p:txBody>
      </p:sp>
      <p:sp>
        <p:nvSpPr>
          <p:cNvPr id="6166" name="Line 22"/>
          <p:cNvSpPr>
            <a:spLocks noChangeShapeType="1"/>
          </p:cNvSpPr>
          <p:nvPr/>
        </p:nvSpPr>
        <p:spPr bwMode="auto">
          <a:xfrm>
            <a:off x="6629400" y="4633913"/>
            <a:ext cx="304800" cy="0"/>
          </a:xfrm>
          <a:prstGeom prst="line">
            <a:avLst/>
          </a:prstGeom>
          <a:noFill/>
          <a:ln w="38160">
            <a:solidFill>
              <a:srgbClr val="003300"/>
            </a:solidFill>
            <a:round/>
          </a:ln>
        </p:spPr>
        <p:txBody>
          <a:bodyPr/>
          <a:lstStyle/>
          <a:p>
            <a:endParaRPr lang="en-IN"/>
          </a:p>
        </p:txBody>
      </p:sp>
      <p:sp>
        <p:nvSpPr>
          <p:cNvPr id="6167" name="Line 23"/>
          <p:cNvSpPr>
            <a:spLocks noChangeShapeType="1"/>
          </p:cNvSpPr>
          <p:nvPr/>
        </p:nvSpPr>
        <p:spPr bwMode="auto">
          <a:xfrm>
            <a:off x="6934200" y="4633913"/>
            <a:ext cx="0" cy="457200"/>
          </a:xfrm>
          <a:prstGeom prst="line">
            <a:avLst/>
          </a:prstGeom>
          <a:noFill/>
          <a:ln w="38160">
            <a:solidFill>
              <a:srgbClr val="003300"/>
            </a:solidFill>
            <a:round/>
            <a:tailEnd type="triangle" w="lg" len="lg"/>
          </a:ln>
        </p:spPr>
        <p:txBody>
          <a:bodyPr/>
          <a:lstStyle/>
          <a:p>
            <a:endParaRPr lang="en-IN"/>
          </a:p>
        </p:txBody>
      </p:sp>
      <p:sp>
        <p:nvSpPr>
          <p:cNvPr id="3" name="AutoShape 7"/>
          <p:cNvSpPr>
            <a:spLocks noChangeArrowheads="1"/>
          </p:cNvSpPr>
          <p:nvPr>
            <p:custDataLst>
              <p:tags r:id="rId1"/>
            </p:custDataLst>
          </p:nvPr>
        </p:nvSpPr>
        <p:spPr bwMode="auto">
          <a:xfrm>
            <a:off x="2985770" y="3292158"/>
            <a:ext cx="2043113" cy="379412"/>
          </a:xfrm>
          <a:prstGeom prst="roundRect">
            <a:avLst>
              <a:gd name="adj" fmla="val 417"/>
            </a:avLst>
          </a:prstGeom>
          <a:noFill/>
          <a:ln w="38160">
            <a:solidFill>
              <a:srgbClr val="003300"/>
            </a:solidFill>
            <a:round/>
          </a:ln>
        </p:spPr>
        <p:txBody>
          <a:bodyPr wrap="none" anchor="ctr"/>
          <a:p>
            <a:endParaRPr lang="en-IN"/>
          </a:p>
        </p:txBody>
      </p:sp>
      <p:sp>
        <p:nvSpPr>
          <p:cNvPr id="4" name="AutoShape 7"/>
          <p:cNvSpPr>
            <a:spLocks noChangeArrowheads="1"/>
          </p:cNvSpPr>
          <p:nvPr>
            <p:custDataLst>
              <p:tags r:id="rId2"/>
            </p:custDataLst>
          </p:nvPr>
        </p:nvSpPr>
        <p:spPr bwMode="auto">
          <a:xfrm>
            <a:off x="3733800" y="3860483"/>
            <a:ext cx="2043113" cy="379412"/>
          </a:xfrm>
          <a:prstGeom prst="roundRect">
            <a:avLst>
              <a:gd name="adj" fmla="val 417"/>
            </a:avLst>
          </a:prstGeom>
          <a:noFill/>
          <a:ln w="38160">
            <a:solidFill>
              <a:srgbClr val="003300"/>
            </a:solidFill>
            <a:round/>
          </a:ln>
        </p:spPr>
        <p:txBody>
          <a:bodyPr wrap="none" anchor="ctr"/>
          <a:p>
            <a:endParaRPr lang="en-IN"/>
          </a:p>
        </p:txBody>
      </p:sp>
      <p:sp>
        <p:nvSpPr>
          <p:cNvPr id="5" name="Text Box 4"/>
          <p:cNvSpPr txBox="1"/>
          <p:nvPr/>
        </p:nvSpPr>
        <p:spPr>
          <a:xfrm>
            <a:off x="3733800" y="3874135"/>
            <a:ext cx="1831340" cy="424180"/>
          </a:xfrm>
          <a:prstGeom prst="rect">
            <a:avLst/>
          </a:prstGeom>
          <a:noFill/>
        </p:spPr>
        <p:txBody>
          <a:bodyPr wrap="square" rtlCol="0" anchor="t">
            <a:noAutofit/>
          </a:bodyPr>
          <a:p>
            <a:pPr>
              <a:lnSpc>
                <a:spcPct val="85000"/>
              </a:lnSpc>
              <a:spcBef>
                <a:spcPts val="1150"/>
              </a:spcBef>
              <a:tabLst>
                <a:tab pos="863600" algn="l"/>
                <a:tab pos="1728470" algn="l"/>
              </a:tabLst>
            </a:pPr>
            <a:r>
              <a:rPr lang="en-US" altLang="zh-CN" sz="2000" dirty="0">
                <a:latin typeface="Times New Roman" panose="02020603050405020304" pitchFamily="18" charset="0"/>
                <a:sym typeface="+mn-ea"/>
              </a:rPr>
              <a:t>Design</a:t>
            </a:r>
            <a:endParaRPr lang="en-US" altLang="zh-CN" sz="2000" dirty="0">
              <a:latin typeface="Times New Roman" panose="02020603050405020304" pitchFamily="18" charset="0"/>
              <a:sym typeface="+mn-ea"/>
            </a:endParaRPr>
          </a:p>
        </p:txBody>
      </p:sp>
      <p:sp>
        <p:nvSpPr>
          <p:cNvPr id="6" name="AutoShape 3"/>
          <p:cNvSpPr>
            <a:spLocks noChangeArrowheads="1"/>
          </p:cNvSpPr>
          <p:nvPr>
            <p:custDataLst>
              <p:tags r:id="rId3"/>
            </p:custDataLst>
          </p:nvPr>
        </p:nvSpPr>
        <p:spPr bwMode="auto">
          <a:xfrm>
            <a:off x="5939790" y="5589270"/>
            <a:ext cx="2924810" cy="379095"/>
          </a:xfrm>
          <a:prstGeom prst="roundRect">
            <a:avLst>
              <a:gd name="adj" fmla="val 417"/>
            </a:avLst>
          </a:prstGeom>
          <a:noFill/>
          <a:ln w="38160">
            <a:solidFill>
              <a:srgbClr val="003300"/>
            </a:solidFill>
            <a:round/>
          </a:ln>
        </p:spPr>
        <p:txBody>
          <a:bodyPr wrap="none" anchor="ctr"/>
          <a:p>
            <a:endParaRPr lang="en-IN"/>
          </a:p>
        </p:txBody>
      </p:sp>
      <p:sp>
        <p:nvSpPr>
          <p:cNvPr id="7" name="Line 15"/>
          <p:cNvSpPr>
            <a:spLocks noChangeShapeType="1"/>
          </p:cNvSpPr>
          <p:nvPr>
            <p:custDataLst>
              <p:tags r:id="rId4"/>
            </p:custDataLst>
          </p:nvPr>
        </p:nvSpPr>
        <p:spPr bwMode="auto">
          <a:xfrm flipH="1">
            <a:off x="7805420" y="5267325"/>
            <a:ext cx="14605" cy="347345"/>
          </a:xfrm>
          <a:prstGeom prst="line">
            <a:avLst/>
          </a:prstGeom>
          <a:noFill/>
          <a:ln w="38160">
            <a:solidFill>
              <a:srgbClr val="003300"/>
            </a:solidFill>
            <a:round/>
            <a:tailEnd type="triangle" w="lg" len="lg"/>
          </a:ln>
        </p:spPr>
        <p:txBody>
          <a:bodyPr/>
          <a:p>
            <a:endParaRPr lang="en-IN"/>
          </a:p>
        </p:txBody>
      </p:sp>
      <p:sp>
        <p:nvSpPr>
          <p:cNvPr id="8" name="Line 22"/>
          <p:cNvSpPr>
            <a:spLocks noChangeShapeType="1"/>
          </p:cNvSpPr>
          <p:nvPr>
            <p:custDataLst>
              <p:tags r:id="rId5"/>
            </p:custDataLst>
          </p:nvPr>
        </p:nvSpPr>
        <p:spPr bwMode="auto">
          <a:xfrm>
            <a:off x="7453630" y="5267325"/>
            <a:ext cx="366395" cy="635"/>
          </a:xfrm>
          <a:prstGeom prst="line">
            <a:avLst/>
          </a:prstGeom>
          <a:noFill/>
          <a:ln w="38160">
            <a:solidFill>
              <a:srgbClr val="003300"/>
            </a:solidFill>
            <a:round/>
          </a:ln>
        </p:spPr>
        <p:txBody>
          <a:bodyPr/>
          <a:p>
            <a:endParaRPr lang="en-IN"/>
          </a:p>
        </p:txBody>
      </p:sp>
      <p:sp>
        <p:nvSpPr>
          <p:cNvPr id="9" name="Text Box 12"/>
          <p:cNvSpPr txBox="1">
            <a:spLocks noChangeArrowheads="1"/>
          </p:cNvSpPr>
          <p:nvPr>
            <p:custDataLst>
              <p:tags r:id="rId6"/>
            </p:custDataLst>
          </p:nvPr>
        </p:nvSpPr>
        <p:spPr bwMode="auto">
          <a:xfrm>
            <a:off x="6156325" y="5569903"/>
            <a:ext cx="2132013" cy="395287"/>
          </a:xfrm>
          <a:prstGeom prst="rect">
            <a:avLst/>
          </a:prstGeom>
          <a:noFill/>
          <a:ln w="9525">
            <a:noFill/>
            <a:miter lim="800000"/>
          </a:ln>
        </p:spPr>
        <p:txBody>
          <a:bodyPr lIns="18000" tIns="46800" rIns="18000" bIns="46800"/>
          <a:p>
            <a:pPr>
              <a:lnSpc>
                <a:spcPct val="85000"/>
              </a:lnSpc>
              <a:spcBef>
                <a:spcPts val="1150"/>
              </a:spcBef>
              <a:tabLst>
                <a:tab pos="863600" algn="l"/>
                <a:tab pos="1728470" algn="l"/>
              </a:tabLst>
            </a:pPr>
            <a:r>
              <a:rPr lang="en-US" altLang="zh-CN" sz="2000" dirty="0">
                <a:latin typeface="Times New Roman" panose="02020603050405020304" pitchFamily="18" charset="0"/>
                <a:sym typeface="+mn-ea"/>
              </a:rPr>
              <a:t>  Maintenance</a:t>
            </a:r>
            <a:endParaRPr lang="en-GB" sz="2000" b="1">
              <a:latin typeface="times"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p:cNvSpPr>
            <a:spLocks noGrp="1"/>
          </p:cNvSpPr>
          <p:nvPr>
            <p:ph type="sldNum" sz="quarter" idx="12"/>
          </p:nvPr>
        </p:nvSpPr>
        <p:spPr/>
        <p:txBody>
          <a:bodyPr/>
          <a:lstStyle/>
          <a:p>
            <a:fld id="{8B3744D7-8EF7-4672-9781-049EBC1581B2}" type="slidenum">
              <a:rPr lang="en-US"/>
            </a:fld>
            <a:endParaRPr lang="en-US"/>
          </a:p>
        </p:txBody>
      </p:sp>
      <p:sp>
        <p:nvSpPr>
          <p:cNvPr id="7169" name="Rectangle 1"/>
          <p:cNvSpPr>
            <a:spLocks noGrp="1" noChangeArrowheads="1"/>
          </p:cNvSpPr>
          <p:nvPr>
            <p:ph type="title"/>
          </p:nvPr>
        </p:nvSpPr>
        <p:spPr>
          <a:xfrm>
            <a:off x="406400" y="228600"/>
            <a:ext cx="7770813" cy="1141413"/>
          </a:xfrm>
        </p:spPr>
        <p:txBody>
          <a:bodyPr lIns="18000" tIns="46800" rIns="18000" bIns="46800" anchor="ctr"/>
          <a:lstStyle/>
          <a:p>
            <a:pPr>
              <a:spcBef>
                <a:spcPts val="1000"/>
              </a:spcBef>
            </a:pPr>
            <a:r>
              <a:rPr lang="en-GB">
                <a:solidFill>
                  <a:srgbClr val="0033CC"/>
                </a:solidFill>
              </a:rPr>
              <a:t>Relative Effort for Phases</a:t>
            </a:r>
            <a:endParaRPr lang="en-GB">
              <a:solidFill>
                <a:srgbClr val="0033CC"/>
              </a:solidFill>
            </a:endParaRPr>
          </a:p>
        </p:txBody>
      </p:sp>
      <p:sp>
        <p:nvSpPr>
          <p:cNvPr id="7170" name="Rectangle 2"/>
          <p:cNvSpPr>
            <a:spLocks noGrp="1" noChangeArrowheads="1"/>
          </p:cNvSpPr>
          <p:nvPr>
            <p:ph type="body" idx="1"/>
          </p:nvPr>
        </p:nvSpPr>
        <p:spPr>
          <a:xfrm>
            <a:off x="685800" y="1624013"/>
            <a:ext cx="4495800" cy="5310187"/>
          </a:xfrm>
        </p:spPr>
        <p:txBody>
          <a:bodyPr lIns="18000" tIns="46800" rIns="18000" bIns="46800"/>
          <a:lstStyle/>
          <a:p>
            <a:pPr>
              <a:spcBef>
                <a:spcPts val="550"/>
              </a:spcBef>
            </a:pPr>
            <a:r>
              <a:rPr lang="en-GB" sz="2400" b="1"/>
              <a:t>Phases between feasibility study and testing 	</a:t>
            </a:r>
            <a:endParaRPr lang="en-GB" sz="2400" b="1"/>
          </a:p>
          <a:p>
            <a:pPr lvl="1">
              <a:spcBef>
                <a:spcPts val="465"/>
              </a:spcBef>
            </a:pPr>
            <a:r>
              <a:rPr lang="en-GB" sz="2000" b="1"/>
              <a:t>known as </a:t>
            </a:r>
            <a:r>
              <a:rPr lang="en-GB" sz="2000" b="1">
                <a:solidFill>
                  <a:srgbClr val="000099"/>
                </a:solidFill>
              </a:rPr>
              <a:t>development phases.</a:t>
            </a:r>
            <a:endParaRPr lang="en-GB" sz="2000" b="1">
              <a:solidFill>
                <a:srgbClr val="000099"/>
              </a:solidFill>
            </a:endParaRPr>
          </a:p>
          <a:p>
            <a:pPr>
              <a:spcBef>
                <a:spcPts val="550"/>
              </a:spcBef>
            </a:pPr>
            <a:r>
              <a:rPr lang="en-GB" sz="2400" b="1">
                <a:effectLst>
                  <a:outerShdw blurRad="38100" dist="38100" dir="2700000" algn="tl">
                    <a:srgbClr val="C0C0C0"/>
                  </a:outerShdw>
                </a:effectLst>
              </a:rPr>
              <a:t>Among all life cycle phases</a:t>
            </a:r>
            <a:endParaRPr lang="en-GB" sz="2400" b="1">
              <a:effectLst>
                <a:outerShdw blurRad="38100" dist="38100" dir="2700000" algn="tl">
                  <a:srgbClr val="C0C0C0"/>
                </a:outerShdw>
              </a:effectLst>
            </a:endParaRPr>
          </a:p>
          <a:p>
            <a:pPr lvl="1">
              <a:spcBef>
                <a:spcPts val="465"/>
              </a:spcBef>
            </a:pPr>
            <a:r>
              <a:rPr lang="en-GB" sz="2000" b="1">
                <a:solidFill>
                  <a:srgbClr val="800000"/>
                </a:solidFill>
                <a:effectLst>
                  <a:outerShdw blurRad="38100" dist="38100" dir="2700000" algn="tl">
                    <a:srgbClr val="C0C0C0"/>
                  </a:outerShdw>
                </a:effectLst>
              </a:rPr>
              <a:t>maintenance phase consumes  maximum effort.</a:t>
            </a:r>
            <a:endParaRPr lang="en-GB" sz="2000" b="1">
              <a:solidFill>
                <a:srgbClr val="800000"/>
              </a:solidFill>
              <a:effectLst>
                <a:outerShdw blurRad="38100" dist="38100" dir="2700000" algn="tl">
                  <a:srgbClr val="C0C0C0"/>
                </a:outerShdw>
              </a:effectLst>
            </a:endParaRPr>
          </a:p>
          <a:p>
            <a:pPr>
              <a:spcBef>
                <a:spcPts val="550"/>
              </a:spcBef>
            </a:pPr>
            <a:r>
              <a:rPr lang="en-GB" sz="2400" b="1"/>
              <a:t>Among development phases,</a:t>
            </a:r>
            <a:endParaRPr lang="en-GB" sz="2400" b="1"/>
          </a:p>
          <a:p>
            <a:pPr lvl="1">
              <a:spcBef>
                <a:spcPts val="465"/>
              </a:spcBef>
            </a:pPr>
            <a:r>
              <a:rPr lang="en-GB" sz="2000" b="1"/>
              <a:t>testing phase consumes the maximum effort.</a:t>
            </a:r>
            <a:endParaRPr lang="en-GB" sz="2000" b="1"/>
          </a:p>
        </p:txBody>
      </p:sp>
      <p:pic>
        <p:nvPicPr>
          <p:cNvPr id="7171" name="Picture 3"/>
          <p:cNvPicPr>
            <a:picLocks noChangeAspect="1" noChangeArrowheads="1"/>
          </p:cNvPicPr>
          <p:nvPr/>
        </p:nvPicPr>
        <p:blipFill>
          <a:blip r:embed="rId1"/>
          <a:srcRect/>
          <a:stretch>
            <a:fillRect/>
          </a:stretch>
        </p:blipFill>
        <p:spPr bwMode="auto">
          <a:xfrm>
            <a:off x="4619625" y="1885950"/>
            <a:ext cx="3860800" cy="415925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499"/>
                                          </p:stCondLst>
                                        </p:cTn>
                                        <p:tgtEl>
                                          <p:spTgt spid="7171"/>
                                        </p:tgtEl>
                                        <p:attrNameLst>
                                          <p:attrName>style.visibility</p:attrName>
                                        </p:attrNameLst>
                                      </p:cBhvr>
                                      <p:to>
                                        <p:strVal val="visible"/>
                                      </p:to>
                                    </p:set>
                                    <p:anim to="" calcmode="lin" valueType="num">
                                      <p:cBhvr>
                                        <p:cTn id="7" dur="1" fill="hold"/>
                                        <p:tgtEl>
                                          <p:spTgt spid="7171"/>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p:txBody>
          <a:bodyPr/>
          <a:lstStyle/>
          <a:p>
            <a:fld id="{FC2A7B9A-80E4-4846-AA05-5FE17B309007}" type="slidenum">
              <a:rPr lang="en-US"/>
            </a:fld>
            <a:endParaRPr lang="en-US"/>
          </a:p>
        </p:txBody>
      </p:sp>
      <p:sp>
        <p:nvSpPr>
          <p:cNvPr id="8193" name="Rectangle 1"/>
          <p:cNvSpPr>
            <a:spLocks noGrp="1" noChangeArrowheads="1"/>
          </p:cNvSpPr>
          <p:nvPr>
            <p:ph type="title"/>
          </p:nvPr>
        </p:nvSpPr>
        <p:spPr>
          <a:xfrm>
            <a:off x="406400" y="228600"/>
            <a:ext cx="7770813" cy="1141413"/>
          </a:xfrm>
        </p:spPr>
        <p:txBody>
          <a:bodyPr lIns="18000" tIns="46800" rIns="18000" bIns="46800" anchor="ctr"/>
          <a:lstStyle/>
          <a:p>
            <a:pPr>
              <a:spcBef>
                <a:spcPts val="1000"/>
              </a:spcBef>
            </a:pPr>
            <a:r>
              <a:rPr lang="en-GB">
                <a:solidFill>
                  <a:srgbClr val="0033CC"/>
                </a:solidFill>
              </a:rPr>
              <a:t>Classical Waterfall Model </a:t>
            </a:r>
            <a:r>
              <a:rPr lang="en-GB" sz="1600">
                <a:solidFill>
                  <a:srgbClr val="0033CC"/>
                </a:solidFill>
              </a:rPr>
              <a:t>(CONT.)</a:t>
            </a:r>
            <a:endParaRPr lang="en-GB" sz="1600">
              <a:solidFill>
                <a:srgbClr val="0033CC"/>
              </a:solidFill>
            </a:endParaRPr>
          </a:p>
        </p:txBody>
      </p:sp>
      <p:sp>
        <p:nvSpPr>
          <p:cNvPr id="8194" name="Rectangle 2"/>
          <p:cNvSpPr>
            <a:spLocks noGrp="1" noChangeArrowheads="1"/>
          </p:cNvSpPr>
          <p:nvPr>
            <p:ph type="body" idx="1"/>
          </p:nvPr>
        </p:nvSpPr>
        <p:spPr>
          <a:xfrm>
            <a:off x="685800" y="1447800"/>
            <a:ext cx="7694613" cy="4591050"/>
          </a:xfrm>
        </p:spPr>
        <p:txBody>
          <a:bodyPr lIns="18000" tIns="46800" rIns="18000" bIns="46800"/>
          <a:lstStyle/>
          <a:p>
            <a:pPr>
              <a:spcBef>
                <a:spcPts val="1000"/>
              </a:spcBef>
            </a:pPr>
            <a:r>
              <a:rPr lang="en-GB" sz="2800" b="1"/>
              <a:t>Most organizations usually define: </a:t>
            </a:r>
            <a:endParaRPr lang="en-GB" sz="2800" b="1"/>
          </a:p>
          <a:p>
            <a:pPr lvl="1">
              <a:spcBef>
                <a:spcPts val="725"/>
              </a:spcBef>
            </a:pPr>
            <a:r>
              <a:rPr lang="en-GB" sz="2400"/>
              <a:t>standards on the outputs (deliverables) produced at the end of every phase </a:t>
            </a:r>
            <a:endParaRPr lang="en-GB" sz="2400"/>
          </a:p>
          <a:p>
            <a:pPr lvl="1">
              <a:spcBef>
                <a:spcPts val="725"/>
              </a:spcBef>
            </a:pPr>
            <a:r>
              <a:rPr lang="en-GB" sz="2400"/>
              <a:t>entry and exit criteria for every phase. </a:t>
            </a:r>
            <a:endParaRPr lang="en-GB" sz="2400"/>
          </a:p>
          <a:p>
            <a:pPr>
              <a:spcBef>
                <a:spcPts val="1000"/>
              </a:spcBef>
            </a:pPr>
            <a:r>
              <a:rPr lang="en-GB" sz="2800" b="1"/>
              <a:t>They also prescribe specific methodologies for:</a:t>
            </a:r>
            <a:endParaRPr lang="en-GB" sz="2800" b="1"/>
          </a:p>
          <a:p>
            <a:pPr lvl="1">
              <a:spcBef>
                <a:spcPts val="725"/>
              </a:spcBef>
            </a:pPr>
            <a:r>
              <a:rPr lang="en-GB" sz="2400"/>
              <a:t>specification, </a:t>
            </a:r>
            <a:endParaRPr lang="en-GB" sz="2400"/>
          </a:p>
          <a:p>
            <a:pPr lvl="1">
              <a:spcBef>
                <a:spcPts val="725"/>
              </a:spcBef>
            </a:pPr>
            <a:r>
              <a:rPr lang="en-GB" sz="2400"/>
              <a:t>design, </a:t>
            </a:r>
            <a:endParaRPr lang="en-GB" sz="2400"/>
          </a:p>
          <a:p>
            <a:pPr lvl="1">
              <a:spcBef>
                <a:spcPts val="725"/>
              </a:spcBef>
            </a:pPr>
            <a:r>
              <a:rPr lang="en-GB" sz="2400"/>
              <a:t>testing,  </a:t>
            </a:r>
            <a:endParaRPr lang="en-GB" sz="2400"/>
          </a:p>
          <a:p>
            <a:pPr lvl="1">
              <a:spcBef>
                <a:spcPts val="725"/>
              </a:spcBef>
            </a:pPr>
            <a:r>
              <a:rPr lang="en-GB" sz="2400"/>
              <a:t>project management, etc.</a:t>
            </a:r>
            <a:endParaRPr lang="en-GB" sz="2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C04F732-6C85-4560-927B-CDC19430DC14}" type="slidenum">
              <a:rPr lang="en-US"/>
            </a:fld>
            <a:endParaRPr lang="en-US"/>
          </a:p>
        </p:txBody>
      </p:sp>
      <p:sp>
        <p:nvSpPr>
          <p:cNvPr id="10241" name="Rectangle 1"/>
          <p:cNvSpPr>
            <a:spLocks noGrp="1" noChangeArrowheads="1"/>
          </p:cNvSpPr>
          <p:nvPr>
            <p:ph type="title"/>
          </p:nvPr>
        </p:nvSpPr>
        <p:spPr>
          <a:xfrm>
            <a:off x="406400" y="228601"/>
            <a:ext cx="7770813" cy="485756"/>
          </a:xfrm>
        </p:spPr>
        <p:txBody>
          <a:bodyPr lIns="18000" tIns="46800" rIns="18000" bIns="46800" anchor="ctr"/>
          <a:lstStyle/>
          <a:p>
            <a:pPr>
              <a:spcBef>
                <a:spcPts val="1000"/>
              </a:spcBef>
            </a:pPr>
            <a:r>
              <a:rPr lang="en-US" altLang="en-GB" sz="3200" dirty="0">
                <a:solidFill>
                  <a:srgbClr val="0033CC"/>
                </a:solidFill>
              </a:rPr>
              <a:t>a) </a:t>
            </a:r>
            <a:r>
              <a:rPr lang="en-GB" sz="3200" dirty="0">
                <a:solidFill>
                  <a:srgbClr val="0033CC"/>
                </a:solidFill>
              </a:rPr>
              <a:t>Feasibility Study</a:t>
            </a:r>
            <a:endParaRPr lang="en-GB" sz="3200" dirty="0">
              <a:solidFill>
                <a:srgbClr val="0033CC"/>
              </a:solidFill>
            </a:endParaRPr>
          </a:p>
        </p:txBody>
      </p:sp>
      <p:sp>
        <p:nvSpPr>
          <p:cNvPr id="10242" name="Rectangle 2"/>
          <p:cNvSpPr>
            <a:spLocks noGrp="1" noChangeArrowheads="1"/>
          </p:cNvSpPr>
          <p:nvPr>
            <p:ph type="body" idx="1"/>
          </p:nvPr>
        </p:nvSpPr>
        <p:spPr>
          <a:xfrm>
            <a:off x="357158" y="714356"/>
            <a:ext cx="8429684" cy="6296045"/>
          </a:xfrm>
        </p:spPr>
        <p:txBody>
          <a:bodyPr lIns="18000" tIns="46800" rIns="18000" bIns="46800"/>
          <a:lstStyle/>
          <a:p>
            <a:pPr>
              <a:spcBef>
                <a:spcPts val="640"/>
              </a:spcBef>
            </a:pPr>
            <a:r>
              <a:rPr lang="en-GB" sz="2400" b="1" dirty="0"/>
              <a:t>Main aim of feasibility study</a:t>
            </a:r>
            <a:r>
              <a:rPr lang="en-GB" sz="2400" b="1" dirty="0" smtClean="0"/>
              <a:t>: </a:t>
            </a:r>
            <a:r>
              <a:rPr lang="en-GB" sz="2400" b="1" dirty="0" smtClean="0">
                <a:solidFill>
                  <a:srgbClr val="000099"/>
                </a:solidFill>
              </a:rPr>
              <a:t>determine </a:t>
            </a:r>
            <a:r>
              <a:rPr lang="en-GB" sz="2400" b="1" dirty="0">
                <a:solidFill>
                  <a:srgbClr val="000099"/>
                </a:solidFill>
              </a:rPr>
              <a:t>whether developing the product </a:t>
            </a:r>
            <a:endParaRPr lang="en-GB" sz="2400" b="1" dirty="0">
              <a:solidFill>
                <a:srgbClr val="000099"/>
              </a:solidFill>
            </a:endParaRPr>
          </a:p>
          <a:p>
            <a:pPr lvl="1">
              <a:spcBef>
                <a:spcPts val="725"/>
              </a:spcBef>
            </a:pPr>
            <a:r>
              <a:rPr lang="en-GB" sz="2000" b="1" dirty="0">
                <a:solidFill>
                  <a:srgbClr val="000099"/>
                </a:solidFill>
              </a:rPr>
              <a:t> financially worthwhile</a:t>
            </a:r>
            <a:endParaRPr lang="en-GB" sz="2000" b="1" dirty="0">
              <a:solidFill>
                <a:srgbClr val="000099"/>
              </a:solidFill>
            </a:endParaRPr>
          </a:p>
          <a:p>
            <a:pPr lvl="1">
              <a:spcBef>
                <a:spcPts val="725"/>
              </a:spcBef>
            </a:pPr>
            <a:r>
              <a:rPr lang="en-GB" sz="2000" b="1" dirty="0">
                <a:solidFill>
                  <a:srgbClr val="000099"/>
                </a:solidFill>
              </a:rPr>
              <a:t> technically feasible</a:t>
            </a:r>
            <a:r>
              <a:rPr lang="en-GB" sz="2400" b="1" dirty="0">
                <a:solidFill>
                  <a:srgbClr val="000099"/>
                </a:solidFill>
              </a:rPr>
              <a:t>.</a:t>
            </a:r>
            <a:endParaRPr lang="en-GB" sz="2400" b="1" dirty="0">
              <a:solidFill>
                <a:srgbClr val="000099"/>
              </a:solidFill>
            </a:endParaRPr>
          </a:p>
          <a:p>
            <a:pPr>
              <a:spcBef>
                <a:spcPts val="640"/>
              </a:spcBef>
            </a:pPr>
            <a:r>
              <a:rPr lang="en-GB" sz="2200" b="1" dirty="0" smtClean="0"/>
              <a:t>First </a:t>
            </a:r>
            <a:r>
              <a:rPr lang="en-GB" sz="2200" b="1" dirty="0"/>
              <a:t>roughly understand what the customer </a:t>
            </a:r>
            <a:r>
              <a:rPr lang="en-GB" sz="2200" b="1" dirty="0" smtClean="0"/>
              <a:t>wants by:</a:t>
            </a:r>
            <a:endParaRPr lang="en-GB" sz="2200" b="1" dirty="0"/>
          </a:p>
          <a:p>
            <a:pPr lvl="1" algn="just"/>
            <a:r>
              <a:rPr lang="en-US" altLang="en-IN" sz="2000" b="1" dirty="0" smtClean="0"/>
              <a:t>Data </a:t>
            </a:r>
            <a:r>
              <a:rPr lang="en-US" altLang="en-IN" sz="2000" dirty="0" smtClean="0"/>
              <a:t>: </a:t>
            </a:r>
            <a:r>
              <a:rPr lang="en-IN" sz="2000" dirty="0" smtClean="0"/>
              <a:t>study different </a:t>
            </a:r>
            <a:r>
              <a:rPr lang="en-IN" sz="2000" b="1" dirty="0" smtClean="0"/>
              <a:t>input data</a:t>
            </a:r>
            <a:r>
              <a:rPr lang="en-IN" sz="2000" dirty="0" smtClean="0"/>
              <a:t> to the system and </a:t>
            </a:r>
            <a:r>
              <a:rPr lang="en-IN" sz="2000" b="1" dirty="0" smtClean="0"/>
              <a:t>output data </a:t>
            </a:r>
            <a:r>
              <a:rPr lang="en-IN" sz="2000" dirty="0" smtClean="0"/>
              <a:t>to be produced by the system</a:t>
            </a:r>
            <a:endParaRPr lang="en-IN" sz="2000" dirty="0" smtClean="0"/>
          </a:p>
          <a:p>
            <a:pPr lvl="1" algn="just"/>
            <a:r>
              <a:rPr lang="en-US" altLang="en-IN" sz="2000" b="1" dirty="0" smtClean="0"/>
              <a:t>Process :</a:t>
            </a:r>
            <a:r>
              <a:rPr lang="en-IN" sz="2000" dirty="0" smtClean="0"/>
              <a:t>what kind of processing is needed to be done on these data and they look at the various constraints on the behaviour of the system.</a:t>
            </a:r>
            <a:endParaRPr lang="en-IN" sz="2000" dirty="0" smtClean="0"/>
          </a:p>
          <a:p>
            <a:pPr lvl="1" algn="just"/>
            <a:r>
              <a:rPr lang="en-IN" sz="2000" dirty="0" smtClean="0"/>
              <a:t>After an overall understanding of the problem they investigate the </a:t>
            </a:r>
            <a:r>
              <a:rPr lang="en-IN" sz="2000" b="1" dirty="0" smtClean="0"/>
              <a:t>different solutions</a:t>
            </a:r>
            <a:r>
              <a:rPr lang="en-IN" sz="2000" dirty="0" smtClean="0"/>
              <a:t> that are possible.</a:t>
            </a:r>
            <a:endParaRPr lang="en-IN" sz="2000" dirty="0" smtClean="0"/>
          </a:p>
          <a:p>
            <a:pPr lvl="1" algn="just"/>
            <a:r>
              <a:rPr lang="en-IN" sz="2000" b="1" dirty="0" smtClean="0"/>
              <a:t>Examine each of the solutions</a:t>
            </a:r>
            <a:r>
              <a:rPr lang="en-IN" sz="2000" dirty="0" smtClean="0"/>
              <a:t> in terms of resources required, cost of development and development time for each solution.</a:t>
            </a:r>
            <a:endParaRPr lang="en-IN" sz="2000" dirty="0"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t>Feasibility Study</a:t>
            </a:r>
            <a:endParaRPr lang="en-US" altLang="en-GB"/>
          </a:p>
        </p:txBody>
      </p:sp>
      <p:sp>
        <p:nvSpPr>
          <p:cNvPr id="4" name="Slide Number Placeholder 3"/>
          <p:cNvSpPr>
            <a:spLocks noGrp="1"/>
          </p:cNvSpPr>
          <p:nvPr>
            <p:ph type="sldNum" sz="quarter" idx="12"/>
          </p:nvPr>
        </p:nvSpPr>
        <p:spPr/>
        <p:txBody>
          <a:bodyPr/>
          <a:p>
            <a:fld id="{69F7B5B7-02DC-439C-A58F-A6E406A36D8B}" type="slidenum">
              <a:rPr lang="en-US"/>
            </a:fld>
            <a:endParaRPr lang="en-US"/>
          </a:p>
        </p:txBody>
      </p:sp>
      <p:pic>
        <p:nvPicPr>
          <p:cNvPr id="5" name="Content Placeholder 4"/>
          <p:cNvPicPr>
            <a:picLocks noChangeAspect="1"/>
          </p:cNvPicPr>
          <p:nvPr>
            <p:ph idx="1"/>
          </p:nvPr>
        </p:nvPicPr>
        <p:blipFill>
          <a:blip r:embed="rId1"/>
          <a:srcRect l="2025" r="1837"/>
          <a:stretch>
            <a:fillRect/>
          </a:stretch>
        </p:blipFill>
        <p:spPr>
          <a:xfrm>
            <a:off x="95885" y="1689100"/>
            <a:ext cx="8876030" cy="4997450"/>
          </a:xfrm>
          <a:prstGeom prst="rect">
            <a:avLst/>
          </a:prstGeom>
          <a:ln>
            <a:solidFill>
              <a:srgbClr val="002060"/>
            </a:solid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2AF19AC-B456-4FBF-93BD-3F1E1E353292}" type="slidenum">
              <a:rPr lang="en-US"/>
            </a:fld>
            <a:endParaRPr lang="en-US"/>
          </a:p>
        </p:txBody>
      </p:sp>
      <p:sp>
        <p:nvSpPr>
          <p:cNvPr id="12289" name="Rectangle 1"/>
          <p:cNvSpPr>
            <a:spLocks noGrp="1" noChangeArrowheads="1"/>
          </p:cNvSpPr>
          <p:nvPr>
            <p:ph type="title"/>
          </p:nvPr>
        </p:nvSpPr>
        <p:spPr>
          <a:xfrm>
            <a:off x="406400" y="342900"/>
            <a:ext cx="7770813" cy="1141413"/>
          </a:xfrm>
        </p:spPr>
        <p:txBody>
          <a:bodyPr lIns="18000" tIns="46800" rIns="18000" bIns="46800" anchor="ctr"/>
          <a:lstStyle/>
          <a:p>
            <a:pPr>
              <a:spcBef>
                <a:spcPts val="1000"/>
              </a:spcBef>
            </a:pPr>
            <a:r>
              <a:rPr lang="en-GB">
                <a:solidFill>
                  <a:srgbClr val="0033CC"/>
                </a:solidFill>
              </a:rPr>
              <a:t>Activities during Feasibility Study</a:t>
            </a:r>
            <a:endParaRPr lang="en-GB">
              <a:solidFill>
                <a:srgbClr val="0033CC"/>
              </a:solidFill>
            </a:endParaRPr>
          </a:p>
        </p:txBody>
      </p:sp>
      <p:sp>
        <p:nvSpPr>
          <p:cNvPr id="12290" name="Rectangle 2"/>
          <p:cNvSpPr>
            <a:spLocks noGrp="1" noChangeArrowheads="1"/>
          </p:cNvSpPr>
          <p:nvPr>
            <p:ph type="body" idx="1"/>
          </p:nvPr>
        </p:nvSpPr>
        <p:spPr>
          <a:xfrm>
            <a:off x="685800" y="1677988"/>
            <a:ext cx="7770813" cy="4822846"/>
          </a:xfrm>
        </p:spPr>
        <p:txBody>
          <a:bodyPr lIns="18000" tIns="46800" rIns="18000" bIns="46800"/>
          <a:lstStyle/>
          <a:p>
            <a:pPr>
              <a:spcBef>
                <a:spcPts val="1000"/>
              </a:spcBef>
            </a:pPr>
            <a:r>
              <a:rPr lang="en-GB" b="1" dirty="0" smtClean="0"/>
              <a:t>Perform </a:t>
            </a:r>
            <a:r>
              <a:rPr lang="en-GB" b="1" dirty="0"/>
              <a:t>a cost/benefit analysis</a:t>
            </a:r>
            <a:r>
              <a:rPr lang="en-GB" b="1" dirty="0" smtClean="0"/>
              <a:t>:</a:t>
            </a:r>
            <a:endParaRPr lang="en-GB" b="1" dirty="0" smtClean="0"/>
          </a:p>
          <a:p>
            <a:pPr lvl="1" algn="just"/>
            <a:r>
              <a:rPr lang="en-IN" sz="2400" dirty="0" smtClean="0"/>
              <a:t>Based on this analysis pick the best solution and determine whether the solution is feasible financially and technically. </a:t>
            </a:r>
            <a:endParaRPr lang="en-IN" sz="2400" dirty="0" smtClean="0"/>
          </a:p>
          <a:p>
            <a:pPr lvl="1" algn="just"/>
            <a:endParaRPr lang="en-IN" sz="2400" dirty="0" smtClean="0"/>
          </a:p>
          <a:p>
            <a:pPr lvl="1" algn="just"/>
            <a:r>
              <a:rPr lang="en-IN" sz="2400" dirty="0" smtClean="0"/>
              <a:t>Check whether the customer budget would meet the cost of the product and whether they have sufficient technical expertise in the area of development.</a:t>
            </a:r>
            <a:endParaRPr lang="en-GB" sz="2400" b="1"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BD64853-8038-46A0-ACF1-142BA84E5D11}" type="slidenum">
              <a:rPr lang="en-US"/>
            </a:fld>
            <a:endParaRPr lang="en-US"/>
          </a:p>
        </p:txBody>
      </p:sp>
      <p:sp>
        <p:nvSpPr>
          <p:cNvPr id="13313" name="Rectangle 1"/>
          <p:cNvSpPr>
            <a:spLocks noGrp="1" noChangeArrowheads="1"/>
          </p:cNvSpPr>
          <p:nvPr>
            <p:ph type="title"/>
          </p:nvPr>
        </p:nvSpPr>
        <p:spPr>
          <a:xfrm>
            <a:off x="406400" y="219075"/>
            <a:ext cx="7770813" cy="1160463"/>
          </a:xfrm>
        </p:spPr>
        <p:txBody>
          <a:bodyPr lIns="18000" tIns="46800" rIns="18000" bIns="46800" anchor="ctr"/>
          <a:lstStyle/>
          <a:p>
            <a:pPr>
              <a:spcBef>
                <a:spcPts val="800"/>
              </a:spcBef>
            </a:pPr>
            <a:r>
              <a:rPr lang="en-US" altLang="en-GB" sz="3600">
                <a:solidFill>
                  <a:srgbClr val="0033CC"/>
                </a:solidFill>
              </a:rPr>
              <a:t>b) </a:t>
            </a:r>
            <a:r>
              <a:rPr lang="en-GB" sz="3600">
                <a:solidFill>
                  <a:srgbClr val="0033CC"/>
                </a:solidFill>
              </a:rPr>
              <a:t>Requirements Analysis and Specification</a:t>
            </a:r>
            <a:endParaRPr lang="en-GB" sz="3600">
              <a:solidFill>
                <a:srgbClr val="0033CC"/>
              </a:solidFill>
            </a:endParaRPr>
          </a:p>
        </p:txBody>
      </p:sp>
      <p:sp>
        <p:nvSpPr>
          <p:cNvPr id="13314" name="Rectangle 2"/>
          <p:cNvSpPr>
            <a:spLocks noGrp="1" noChangeArrowheads="1"/>
          </p:cNvSpPr>
          <p:nvPr>
            <p:ph type="body" idx="1"/>
          </p:nvPr>
        </p:nvSpPr>
        <p:spPr>
          <a:xfrm>
            <a:off x="685800" y="1447800"/>
            <a:ext cx="7770813" cy="5119688"/>
          </a:xfrm>
        </p:spPr>
        <p:txBody>
          <a:bodyPr lIns="18000" tIns="46800" rIns="18000" bIns="46800"/>
          <a:lstStyle/>
          <a:p>
            <a:pPr>
              <a:spcBef>
                <a:spcPts val="825"/>
              </a:spcBef>
            </a:pPr>
            <a:r>
              <a:rPr lang="en-GB" sz="3600" b="1" u="sng"/>
              <a:t>Aim of this phase:</a:t>
            </a:r>
            <a:endParaRPr lang="en-GB" sz="3600" b="1" u="sng"/>
          </a:p>
          <a:p>
            <a:pPr lvl="1">
              <a:spcBef>
                <a:spcPts val="725"/>
              </a:spcBef>
            </a:pPr>
            <a:r>
              <a:rPr lang="en-GB" sz="3200" b="1">
                <a:solidFill>
                  <a:srgbClr val="000099"/>
                </a:solidFill>
              </a:rPr>
              <a:t>understand the </a:t>
            </a:r>
            <a:r>
              <a:rPr lang="en-GB" sz="3200" b="1" u="sng">
                <a:solidFill>
                  <a:srgbClr val="000099"/>
                </a:solidFill>
              </a:rPr>
              <a:t>exact requirements</a:t>
            </a:r>
            <a:r>
              <a:rPr lang="en-GB" sz="3200" b="1">
                <a:solidFill>
                  <a:srgbClr val="000099"/>
                </a:solidFill>
              </a:rPr>
              <a:t> of the customer,  </a:t>
            </a:r>
            <a:endParaRPr lang="en-GB" sz="3200" b="1">
              <a:solidFill>
                <a:srgbClr val="000099"/>
              </a:solidFill>
            </a:endParaRPr>
          </a:p>
          <a:p>
            <a:pPr lvl="1">
              <a:spcBef>
                <a:spcPts val="725"/>
              </a:spcBef>
            </a:pPr>
            <a:r>
              <a:rPr lang="en-GB" sz="3200" b="1">
                <a:solidFill>
                  <a:srgbClr val="000099"/>
                </a:solidFill>
              </a:rPr>
              <a:t>document them properly.</a:t>
            </a:r>
            <a:endParaRPr lang="en-GB" sz="3200" b="1">
              <a:solidFill>
                <a:srgbClr val="000099"/>
              </a:solidFill>
            </a:endParaRPr>
          </a:p>
          <a:p>
            <a:pPr>
              <a:spcBef>
                <a:spcPts val="825"/>
              </a:spcBef>
            </a:pPr>
            <a:r>
              <a:rPr lang="en-GB" sz="3600" b="1"/>
              <a:t>Consists of two distinct activities: </a:t>
            </a:r>
            <a:endParaRPr lang="en-GB" sz="3600" b="1"/>
          </a:p>
          <a:p>
            <a:pPr lvl="1">
              <a:spcBef>
                <a:spcPts val="725"/>
              </a:spcBef>
            </a:pPr>
            <a:r>
              <a:rPr lang="en-GB" sz="3200" b="1"/>
              <a:t>requirements gathering and analysis </a:t>
            </a:r>
            <a:endParaRPr lang="en-GB" sz="3200" b="1"/>
          </a:p>
          <a:p>
            <a:pPr lvl="1">
              <a:spcBef>
                <a:spcPts val="725"/>
              </a:spcBef>
            </a:pPr>
            <a:r>
              <a:rPr lang="en-GB" sz="3200" b="1"/>
              <a:t>requirements specification.</a:t>
            </a:r>
            <a:endParaRPr lang="en-GB" sz="3200" b="1"/>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sz="quarter" idx="12"/>
          </p:nvPr>
        </p:nvSpPr>
        <p:spPr/>
        <p:txBody>
          <a:bodyPr/>
          <a:p>
            <a:fld id="{69F7B5B7-02DC-439C-A58F-A6E406A36D8B}" type="slidenum">
              <a:rPr lang="en-US"/>
            </a:fld>
            <a:endParaRPr lang="en-US"/>
          </a:p>
        </p:txBody>
      </p:sp>
      <p:pic>
        <p:nvPicPr>
          <p:cNvPr id="5" name="Content Placeholder 4"/>
          <p:cNvPicPr>
            <a:picLocks noChangeAspect="1"/>
          </p:cNvPicPr>
          <p:nvPr>
            <p:ph idx="1"/>
          </p:nvPr>
        </p:nvPicPr>
        <p:blipFill>
          <a:blip r:embed="rId1"/>
          <a:stretch>
            <a:fillRect/>
          </a:stretch>
        </p:blipFill>
        <p:spPr>
          <a:xfrm>
            <a:off x="297180" y="152400"/>
            <a:ext cx="8256905" cy="6201410"/>
          </a:xfrm>
          <a:prstGeom prst="rect">
            <a:avLst/>
          </a:prstGeom>
          <a:ln>
            <a:solidFill>
              <a:srgbClr val="002060"/>
            </a:solid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1475"/>
            <a:ext cx="7772400" cy="414318"/>
          </a:xfrm>
        </p:spPr>
        <p:txBody>
          <a:bodyPr>
            <a:normAutofit fontScale="90000"/>
          </a:bodyPr>
          <a:lstStyle/>
          <a:p>
            <a:r>
              <a:rPr lang="en-IN" dirty="0" smtClean="0"/>
              <a:t>Software Life Cycle</a:t>
            </a:r>
            <a:endParaRPr lang="en-IN" dirty="0"/>
          </a:p>
        </p:txBody>
      </p:sp>
      <p:sp>
        <p:nvSpPr>
          <p:cNvPr id="3" name="Content Placeholder 2"/>
          <p:cNvSpPr>
            <a:spLocks noGrp="1"/>
          </p:cNvSpPr>
          <p:nvPr>
            <p:ph idx="1"/>
          </p:nvPr>
        </p:nvSpPr>
        <p:spPr>
          <a:xfrm>
            <a:off x="387985" y="1389044"/>
            <a:ext cx="8178800" cy="5715040"/>
          </a:xfrm>
        </p:spPr>
        <p:txBody>
          <a:bodyPr/>
          <a:lstStyle/>
          <a:p>
            <a:pPr algn="just"/>
            <a:r>
              <a:rPr lang="en-IN" sz="2400" dirty="0" smtClean="0"/>
              <a:t>A software life cycle model (also called process model) is a </a:t>
            </a:r>
            <a:r>
              <a:rPr lang="en-IN" sz="2400" b="1" dirty="0" smtClean="0"/>
              <a:t>descriptive and diagrammatic representation </a:t>
            </a:r>
            <a:r>
              <a:rPr lang="en-IN" sz="2400" dirty="0" smtClean="0"/>
              <a:t>of the software life cycle. </a:t>
            </a:r>
            <a:endParaRPr lang="en-IN" sz="2400" dirty="0" smtClean="0"/>
          </a:p>
          <a:p>
            <a:pPr algn="just"/>
            <a:endParaRPr lang="en-IN" sz="2400" dirty="0" smtClean="0"/>
          </a:p>
          <a:p>
            <a:pPr algn="just"/>
            <a:r>
              <a:rPr lang="en-IN" sz="2400" dirty="0" smtClean="0"/>
              <a:t>Represents all the </a:t>
            </a:r>
            <a:r>
              <a:rPr lang="en-IN" sz="2400" b="1" dirty="0" smtClean="0"/>
              <a:t>activities</a:t>
            </a:r>
            <a:r>
              <a:rPr lang="en-IN" sz="2400" dirty="0" smtClean="0"/>
              <a:t> required to make a software product transit through its life cycle phases. </a:t>
            </a:r>
            <a:endParaRPr lang="en-IN" sz="2400" dirty="0" smtClean="0"/>
          </a:p>
          <a:p>
            <a:pPr algn="just"/>
            <a:endParaRPr lang="en-IN" sz="2400" dirty="0" smtClean="0"/>
          </a:p>
          <a:p>
            <a:pPr algn="just"/>
            <a:r>
              <a:rPr lang="en-IN" sz="2400" dirty="0" smtClean="0"/>
              <a:t>Captures the </a:t>
            </a:r>
            <a:r>
              <a:rPr lang="en-IN" sz="2400" b="1" dirty="0" smtClean="0"/>
              <a:t>order in which these activities </a:t>
            </a:r>
            <a:r>
              <a:rPr lang="en-IN" sz="2400" dirty="0" smtClean="0"/>
              <a:t>are to be undertaken.</a:t>
            </a:r>
            <a:endParaRPr lang="en-IN" sz="2400" dirty="0" smtClean="0"/>
          </a:p>
          <a:p>
            <a:pPr algn="just"/>
            <a:endParaRPr lang="en-IN" sz="2400" dirty="0" smtClean="0"/>
          </a:p>
          <a:p>
            <a:r>
              <a:rPr lang="en-IN" sz="2400" dirty="0" smtClean="0"/>
              <a:t>In other words maps the different activities performed on a software product from its inception to retirement.</a:t>
            </a:r>
            <a:endParaRPr lang="en-IN" sz="2400" dirty="0"/>
          </a:p>
        </p:txBody>
      </p:sp>
      <p:sp>
        <p:nvSpPr>
          <p:cNvPr id="4" name="Slide Number Placeholder 3"/>
          <p:cNvSpPr>
            <a:spLocks noGrp="1"/>
          </p:cNvSpPr>
          <p:nvPr>
            <p:ph type="sldNum" sz="quarter" idx="12"/>
          </p:nvPr>
        </p:nvSpPr>
        <p:spPr/>
        <p:txBody>
          <a:bodyPr/>
          <a:lstStyle/>
          <a:p>
            <a:pPr>
              <a:defRPr/>
            </a:pPr>
            <a:fld id="{62C565AA-0CA9-4319-AB16-8CC2AF3A98BD}" type="slidenum">
              <a:rPr lang="en-US" smtClean="0"/>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3A5B77A8-1344-4232-8765-7DF9E466B96D}" type="slidenum">
              <a:rPr lang="en-US"/>
            </a:fld>
            <a:endParaRPr lang="en-US"/>
          </a:p>
        </p:txBody>
      </p:sp>
      <p:sp>
        <p:nvSpPr>
          <p:cNvPr id="14337" name="Rectangle 1"/>
          <p:cNvSpPr>
            <a:spLocks noGrp="1" noChangeArrowheads="1"/>
          </p:cNvSpPr>
          <p:nvPr>
            <p:ph type="title"/>
          </p:nvPr>
        </p:nvSpPr>
        <p:spPr>
          <a:xfrm>
            <a:off x="406400" y="228600"/>
            <a:ext cx="7770813" cy="1141413"/>
          </a:xfrm>
        </p:spPr>
        <p:txBody>
          <a:bodyPr lIns="18000" tIns="46800" rIns="18000" bIns="46800" anchor="ctr"/>
          <a:lstStyle/>
          <a:p>
            <a:pPr>
              <a:spcBef>
                <a:spcPts val="800"/>
              </a:spcBef>
            </a:pPr>
            <a:r>
              <a:rPr lang="en-GB" sz="3600">
                <a:solidFill>
                  <a:srgbClr val="0033CC"/>
                </a:solidFill>
              </a:rPr>
              <a:t>Goals of Requirements Analysis</a:t>
            </a:r>
            <a:endParaRPr lang="en-GB" sz="3600">
              <a:solidFill>
                <a:srgbClr val="0033CC"/>
              </a:solidFill>
            </a:endParaRPr>
          </a:p>
        </p:txBody>
      </p:sp>
      <p:sp>
        <p:nvSpPr>
          <p:cNvPr id="14338" name="Rectangle 2"/>
          <p:cNvSpPr>
            <a:spLocks noGrp="1" noChangeArrowheads="1"/>
          </p:cNvSpPr>
          <p:nvPr>
            <p:ph type="body" idx="1"/>
          </p:nvPr>
        </p:nvSpPr>
        <p:spPr>
          <a:xfrm>
            <a:off x="685800" y="1447800"/>
            <a:ext cx="7770813" cy="5067300"/>
          </a:xfrm>
        </p:spPr>
        <p:txBody>
          <a:bodyPr lIns="18000" tIns="46800" rIns="18000" bIns="46800"/>
          <a:lstStyle/>
          <a:p>
            <a:pPr>
              <a:spcBef>
                <a:spcPct val="0"/>
              </a:spcBef>
            </a:pPr>
            <a:r>
              <a:rPr lang="en-GB" sz="3600" b="1"/>
              <a:t>Collect all related data from the customer:</a:t>
            </a:r>
            <a:endParaRPr lang="en-GB" sz="3600" b="1"/>
          </a:p>
          <a:p>
            <a:pPr lvl="1">
              <a:spcBef>
                <a:spcPct val="0"/>
              </a:spcBef>
            </a:pPr>
            <a:r>
              <a:rPr lang="en-GB" sz="3200" b="1">
                <a:solidFill>
                  <a:srgbClr val="000099"/>
                </a:solidFill>
              </a:rPr>
              <a:t>analyze the collected data to clearly understand what the customer wants,</a:t>
            </a:r>
            <a:endParaRPr lang="en-GB" sz="3200" b="1">
              <a:solidFill>
                <a:srgbClr val="000099"/>
              </a:solidFill>
            </a:endParaRPr>
          </a:p>
          <a:p>
            <a:pPr lvl="1">
              <a:spcBef>
                <a:spcPct val="0"/>
              </a:spcBef>
            </a:pPr>
            <a:r>
              <a:rPr lang="en-GB" sz="3200" b="1"/>
              <a:t>find out any inconsistencies and incompleteness in the requirements,</a:t>
            </a:r>
            <a:endParaRPr lang="en-GB" sz="3200" b="1"/>
          </a:p>
          <a:p>
            <a:pPr lvl="1">
              <a:spcBef>
                <a:spcPct val="0"/>
              </a:spcBef>
            </a:pPr>
            <a:r>
              <a:rPr lang="en-GB" sz="3200" b="1"/>
              <a:t>resolve all inconsistencies and incompleteness.</a:t>
            </a:r>
            <a:endParaRPr lang="en-GB" sz="3200" b="1"/>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A4C6FC9-8278-4786-A87A-2234BA0E3163}" type="slidenum">
              <a:rPr lang="en-US"/>
            </a:fld>
            <a:endParaRPr lang="en-US"/>
          </a:p>
        </p:txBody>
      </p:sp>
      <p:sp>
        <p:nvSpPr>
          <p:cNvPr id="15361" name="Rectangle 1"/>
          <p:cNvSpPr>
            <a:spLocks noGrp="1" noChangeArrowheads="1"/>
          </p:cNvSpPr>
          <p:nvPr>
            <p:ph type="title"/>
          </p:nvPr>
        </p:nvSpPr>
        <p:spPr>
          <a:xfrm>
            <a:off x="406400" y="228600"/>
            <a:ext cx="7770813" cy="1141413"/>
          </a:xfrm>
        </p:spPr>
        <p:txBody>
          <a:bodyPr lIns="18000" tIns="46800" rIns="18000" bIns="46800" anchor="ctr"/>
          <a:lstStyle/>
          <a:p>
            <a:pPr>
              <a:spcBef>
                <a:spcPts val="800"/>
              </a:spcBef>
            </a:pPr>
            <a:r>
              <a:rPr lang="en-GB" sz="3600">
                <a:solidFill>
                  <a:srgbClr val="0033CC"/>
                </a:solidFill>
              </a:rPr>
              <a:t>Requirements Gathering </a:t>
            </a:r>
            <a:r>
              <a:rPr lang="en-US" altLang="en-GB" sz="3600">
                <a:solidFill>
                  <a:srgbClr val="0033CC"/>
                </a:solidFill>
              </a:rPr>
              <a:t>Process</a:t>
            </a:r>
            <a:endParaRPr lang="en-US" altLang="en-GB" sz="3600">
              <a:solidFill>
                <a:srgbClr val="0033CC"/>
              </a:solidFill>
            </a:endParaRPr>
          </a:p>
        </p:txBody>
      </p:sp>
      <p:sp>
        <p:nvSpPr>
          <p:cNvPr id="15362" name="Rectangle 2"/>
          <p:cNvSpPr>
            <a:spLocks noGrp="1" noChangeArrowheads="1"/>
          </p:cNvSpPr>
          <p:nvPr>
            <p:ph type="body" idx="1"/>
          </p:nvPr>
        </p:nvSpPr>
        <p:spPr>
          <a:xfrm>
            <a:off x="108585" y="1447800"/>
            <a:ext cx="9041765" cy="5238750"/>
          </a:xfrm>
        </p:spPr>
        <p:txBody>
          <a:bodyPr lIns="18000" tIns="46800" rIns="18000" bIns="46800"/>
          <a:lstStyle/>
          <a:p>
            <a:pPr>
              <a:spcBef>
                <a:spcPts val="825"/>
              </a:spcBef>
            </a:pPr>
            <a:r>
              <a:rPr lang="en-GB" sz="2000" b="1"/>
              <a:t>One-on-One Interviews </a:t>
            </a:r>
            <a:r>
              <a:rPr lang="en-US" altLang="en-GB" sz="2000" b="1"/>
              <a:t>: </a:t>
            </a:r>
            <a:r>
              <a:rPr lang="en-US" altLang="en-GB" sz="2000"/>
              <a:t>These can be users who interact with the current or new system, management, project financers or anyone else that would be involved in the system.</a:t>
            </a:r>
            <a:r>
              <a:rPr lang="en-US" altLang="en-GB" sz="2000" b="1"/>
              <a:t> C</a:t>
            </a:r>
            <a:r>
              <a:rPr lang="en-US" altLang="en-GB" sz="2000"/>
              <a:t>ontain open and close ended questions.</a:t>
            </a:r>
            <a:endParaRPr lang="en-US" altLang="en-GB" sz="2000"/>
          </a:p>
          <a:p>
            <a:pPr>
              <a:spcBef>
                <a:spcPts val="825"/>
              </a:spcBef>
            </a:pPr>
            <a:r>
              <a:rPr lang="en-GB" sz="2000" b="1">
                <a:ea typeface="+mn-ea"/>
                <a:cs typeface="+mn-cs"/>
              </a:rPr>
              <a:t>Group </a:t>
            </a:r>
            <a:r>
              <a:rPr lang="en-GB" sz="2000" b="1"/>
              <a:t>Interviews </a:t>
            </a:r>
            <a:r>
              <a:rPr lang="en-US" altLang="en-GB" sz="2000" b="1"/>
              <a:t>: </a:t>
            </a:r>
            <a:r>
              <a:rPr lang="en-US" altLang="en-GB" sz="2000"/>
              <a:t>Important to note which </a:t>
            </a:r>
            <a:r>
              <a:rPr lang="en-GB" sz="2000"/>
              <a:t>issues</a:t>
            </a:r>
            <a:r>
              <a:rPr lang="en-US" altLang="en-GB" sz="2000"/>
              <a:t> </a:t>
            </a:r>
            <a:r>
              <a:rPr lang="en-GB" sz="2000"/>
              <a:t>are generally agreed upon, and which </a:t>
            </a:r>
            <a:r>
              <a:rPr lang="en-US" altLang="en-GB" sz="2000"/>
              <a:t>issues</a:t>
            </a:r>
            <a:r>
              <a:rPr lang="en-GB" sz="2000"/>
              <a:t> </a:t>
            </a:r>
            <a:r>
              <a:rPr lang="en-US" altLang="en-GB" sz="2000"/>
              <a:t>d</a:t>
            </a:r>
            <a:r>
              <a:rPr lang="en-GB" sz="2000"/>
              <a:t>iffer.</a:t>
            </a:r>
            <a:endParaRPr lang="en-GB" sz="2000"/>
          </a:p>
          <a:p>
            <a:pPr>
              <a:spcBef>
                <a:spcPts val="825"/>
              </a:spcBef>
            </a:pPr>
            <a:r>
              <a:rPr lang="en-GB" sz="2000" b="1"/>
              <a:t>Questionnaires/Surveys </a:t>
            </a:r>
            <a:r>
              <a:rPr lang="en-US" altLang="en-GB" sz="2000" b="1"/>
              <a:t>: </a:t>
            </a:r>
            <a:r>
              <a:rPr lang="en-US" altLang="en-GB" sz="2000"/>
              <a:t>This is especially helpful when stakeholders are spread out geographically</a:t>
            </a:r>
            <a:endParaRPr lang="en-US" altLang="en-GB" sz="2000"/>
          </a:p>
          <a:p>
            <a:pPr>
              <a:spcBef>
                <a:spcPts val="825"/>
              </a:spcBef>
            </a:pPr>
            <a:r>
              <a:rPr lang="en-GB" sz="2000" b="1"/>
              <a:t>User Observation</a:t>
            </a:r>
            <a:r>
              <a:rPr lang="en-US" altLang="en-GB" sz="2000" b="1"/>
              <a:t>: </a:t>
            </a:r>
            <a:r>
              <a:rPr lang="en-US" altLang="en-GB" sz="2000"/>
              <a:t>For optimal results, the consultant should schedule three different periods of observation: low, normal, and peak times. This may prove helpful in because the user may interact with the system differently during different times.</a:t>
            </a:r>
            <a:endParaRPr lang="en-US" altLang="en-GB" sz="2000"/>
          </a:p>
          <a:p>
            <a:pPr>
              <a:spcBef>
                <a:spcPts val="825"/>
              </a:spcBef>
            </a:pPr>
            <a:r>
              <a:rPr lang="en-GB" sz="2000" b="1"/>
              <a:t>Analyzing Existing Documents</a:t>
            </a:r>
            <a:r>
              <a:rPr lang="en-US" altLang="en-GB" sz="2000" b="1"/>
              <a:t>: </a:t>
            </a:r>
            <a:r>
              <a:rPr lang="en-US" altLang="en-GB" sz="2000"/>
              <a:t> Reviewing the current process and documentation can help the analyst understand the business, or system, and its current situation.</a:t>
            </a:r>
            <a:endParaRPr lang="en-US" altLang="en-GB" sz="2000"/>
          </a:p>
          <a:p>
            <a:pPr>
              <a:spcBef>
                <a:spcPts val="825"/>
              </a:spcBef>
            </a:pPr>
            <a:r>
              <a:rPr lang="en-GB" sz="2000" b="1"/>
              <a:t>Joint Application Design/JAD</a:t>
            </a:r>
            <a:endParaRPr lang="en-GB" sz="2000" b="1"/>
          </a:p>
          <a:p>
            <a:pPr lvl="1">
              <a:spcBef>
                <a:spcPts val="725"/>
              </a:spcBef>
            </a:pPr>
            <a:endParaRPr lang="en-GB" sz="2000" b="1"/>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GB" altLang="en-US"/>
          </a:p>
        </p:txBody>
      </p:sp>
      <p:sp>
        <p:nvSpPr>
          <p:cNvPr id="3" name="Content Placeholder 2"/>
          <p:cNvSpPr>
            <a:spLocks noGrp="1"/>
          </p:cNvSpPr>
          <p:nvPr>
            <p:ph idx="1"/>
          </p:nvPr>
        </p:nvSpPr>
        <p:spPr/>
        <p:txBody>
          <a:bodyPr/>
          <a:p>
            <a:pPr lvl="1">
              <a:spcBef>
                <a:spcPts val="725"/>
              </a:spcBef>
            </a:pPr>
            <a:r>
              <a:rPr lang="en-GB" sz="3200" b="1">
                <a:sym typeface="+mn-ea"/>
              </a:rPr>
              <a:t>For example,  for a business accounting software:</a:t>
            </a:r>
            <a:endParaRPr lang="en-GB" sz="3200" b="1"/>
          </a:p>
          <a:p>
            <a:pPr lvl="2">
              <a:spcBef>
                <a:spcPts val="640"/>
              </a:spcBef>
            </a:pPr>
            <a:r>
              <a:rPr lang="en-GB" sz="3200" b="1">
                <a:sym typeface="+mn-ea"/>
              </a:rPr>
              <a:t>interview all the accountants of the organization to find out their requirements. </a:t>
            </a:r>
            <a:endParaRPr lang="en-GB" sz="3200" b="1"/>
          </a:p>
          <a:p>
            <a:endParaRPr lang="en-GB" altLang="en-US"/>
          </a:p>
        </p:txBody>
      </p:sp>
      <p:sp>
        <p:nvSpPr>
          <p:cNvPr id="4" name="Slide Number Placeholder 3"/>
          <p:cNvSpPr>
            <a:spLocks noGrp="1"/>
          </p:cNvSpPr>
          <p:nvPr>
            <p:ph type="sldNum" sz="quarter" idx="12"/>
          </p:nvPr>
        </p:nvSpPr>
        <p:spPr/>
        <p:txBody>
          <a:bodyPr/>
          <a:p>
            <a:fld id="{69F7B5B7-02DC-439C-A58F-A6E406A36D8B}" type="slidenum">
              <a:rPr lang="en-US"/>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C288B5ED-8D0C-4D46-8F27-5A6136A84209}" type="slidenum">
              <a:rPr lang="en-US"/>
            </a:fld>
            <a:endParaRPr lang="en-US"/>
          </a:p>
        </p:txBody>
      </p:sp>
      <p:sp>
        <p:nvSpPr>
          <p:cNvPr id="16385" name="Rectangle 1"/>
          <p:cNvSpPr>
            <a:spLocks noGrp="1" noChangeArrowheads="1"/>
          </p:cNvSpPr>
          <p:nvPr>
            <p:ph type="title"/>
          </p:nvPr>
        </p:nvSpPr>
        <p:spPr>
          <a:xfrm>
            <a:off x="406400" y="228600"/>
            <a:ext cx="7770813" cy="1141413"/>
          </a:xfrm>
        </p:spPr>
        <p:txBody>
          <a:bodyPr lIns="18000" tIns="46800" rIns="18000" bIns="46800" anchor="ctr"/>
          <a:lstStyle/>
          <a:p>
            <a:pPr>
              <a:spcBef>
                <a:spcPts val="800"/>
              </a:spcBef>
            </a:pPr>
            <a:r>
              <a:rPr lang="en-GB" sz="3600">
                <a:solidFill>
                  <a:srgbClr val="0033CC"/>
                </a:solidFill>
              </a:rPr>
              <a:t>Requirements Analysis </a:t>
            </a:r>
            <a:r>
              <a:rPr lang="en-GB" sz="1400">
                <a:solidFill>
                  <a:srgbClr val="0033CC"/>
                </a:solidFill>
              </a:rPr>
              <a:t>(CONT.)</a:t>
            </a:r>
            <a:endParaRPr lang="en-GB" sz="1400">
              <a:solidFill>
                <a:srgbClr val="0033CC"/>
              </a:solidFill>
            </a:endParaRPr>
          </a:p>
        </p:txBody>
      </p:sp>
      <p:sp>
        <p:nvSpPr>
          <p:cNvPr id="16386" name="Rectangle 2"/>
          <p:cNvSpPr>
            <a:spLocks noGrp="1" noChangeArrowheads="1"/>
          </p:cNvSpPr>
          <p:nvPr>
            <p:ph type="body" idx="1"/>
          </p:nvPr>
        </p:nvSpPr>
        <p:spPr>
          <a:xfrm>
            <a:off x="685800" y="1371600"/>
            <a:ext cx="7770813" cy="4773613"/>
          </a:xfrm>
        </p:spPr>
        <p:txBody>
          <a:bodyPr lIns="18000" tIns="46800" rIns="18000" bIns="46800"/>
          <a:lstStyle/>
          <a:p>
            <a:pPr>
              <a:spcBef>
                <a:spcPts val="915"/>
              </a:spcBef>
            </a:pPr>
            <a:r>
              <a:rPr lang="en-GB" sz="4000" b="1"/>
              <a:t>The data you initially collect from the users:</a:t>
            </a:r>
            <a:endParaRPr lang="en-GB" sz="4000" b="1"/>
          </a:p>
          <a:p>
            <a:pPr lvl="1">
              <a:spcBef>
                <a:spcPts val="825"/>
              </a:spcBef>
            </a:pPr>
            <a:r>
              <a:rPr lang="en-GB" sz="3600" b="1"/>
              <a:t>would usually contain several contradictions and ambiguities: </a:t>
            </a:r>
            <a:endParaRPr lang="en-GB" sz="3600" b="1"/>
          </a:p>
          <a:p>
            <a:pPr lvl="1">
              <a:spcBef>
                <a:spcPts val="825"/>
              </a:spcBef>
            </a:pPr>
            <a:r>
              <a:rPr lang="en-GB" sz="3600" b="1"/>
              <a:t>each user  typically has only a partial and incomplete view of the system.</a:t>
            </a:r>
            <a:endParaRPr lang="en-GB" sz="3600" b="1"/>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051F00C-934F-4B6F-9C63-C44E0A93A07E}" type="slidenum">
              <a:rPr lang="en-US"/>
            </a:fld>
            <a:endParaRPr lang="en-US"/>
          </a:p>
        </p:txBody>
      </p:sp>
      <p:sp>
        <p:nvSpPr>
          <p:cNvPr id="17409" name="Rectangle 1"/>
          <p:cNvSpPr>
            <a:spLocks noGrp="1" noChangeArrowheads="1"/>
          </p:cNvSpPr>
          <p:nvPr>
            <p:ph type="title"/>
          </p:nvPr>
        </p:nvSpPr>
        <p:spPr>
          <a:xfrm>
            <a:off x="406400" y="228600"/>
            <a:ext cx="7770813" cy="1141413"/>
          </a:xfrm>
        </p:spPr>
        <p:txBody>
          <a:bodyPr lIns="18000" tIns="46800" rIns="18000" bIns="46800" anchor="ctr"/>
          <a:lstStyle/>
          <a:p>
            <a:pPr>
              <a:spcBef>
                <a:spcPts val="800"/>
              </a:spcBef>
            </a:pPr>
            <a:r>
              <a:rPr lang="en-GB" sz="3600">
                <a:solidFill>
                  <a:srgbClr val="0033CC"/>
                </a:solidFill>
              </a:rPr>
              <a:t>Requirements Analysis </a:t>
            </a:r>
            <a:r>
              <a:rPr lang="en-GB" sz="1400">
                <a:solidFill>
                  <a:srgbClr val="0033CC"/>
                </a:solidFill>
              </a:rPr>
              <a:t>(CONT.)</a:t>
            </a:r>
            <a:endParaRPr lang="en-GB" sz="1400">
              <a:solidFill>
                <a:srgbClr val="0033CC"/>
              </a:solidFill>
            </a:endParaRPr>
          </a:p>
        </p:txBody>
      </p:sp>
      <p:sp>
        <p:nvSpPr>
          <p:cNvPr id="17410" name="Rectangle 2"/>
          <p:cNvSpPr>
            <a:spLocks noGrp="1" noChangeArrowheads="1"/>
          </p:cNvSpPr>
          <p:nvPr>
            <p:ph type="body" idx="1"/>
          </p:nvPr>
        </p:nvSpPr>
        <p:spPr>
          <a:xfrm>
            <a:off x="685800" y="1447800"/>
            <a:ext cx="7770813" cy="4608513"/>
          </a:xfrm>
        </p:spPr>
        <p:txBody>
          <a:bodyPr lIns="18000" tIns="46800" rIns="18000" bIns="46800"/>
          <a:lstStyle/>
          <a:p>
            <a:pPr>
              <a:spcBef>
                <a:spcPts val="825"/>
              </a:spcBef>
            </a:pPr>
            <a:r>
              <a:rPr lang="en-GB" b="1"/>
              <a:t>Ambiguities and contradictions: </a:t>
            </a:r>
            <a:endParaRPr lang="en-GB" b="1"/>
          </a:p>
          <a:p>
            <a:pPr lvl="1">
              <a:spcBef>
                <a:spcPts val="725"/>
              </a:spcBef>
            </a:pPr>
            <a:r>
              <a:rPr lang="en-GB" b="1"/>
              <a:t>must be identified </a:t>
            </a:r>
            <a:endParaRPr lang="en-GB" b="1"/>
          </a:p>
          <a:p>
            <a:pPr lvl="1">
              <a:spcBef>
                <a:spcPts val="825"/>
              </a:spcBef>
            </a:pPr>
            <a:r>
              <a:rPr lang="en-GB" b="1"/>
              <a:t>resolved by discussions with the customers.</a:t>
            </a:r>
            <a:r>
              <a:rPr lang="en-GB" sz="3200" b="1"/>
              <a:t> </a:t>
            </a:r>
            <a:endParaRPr lang="en-GB" sz="3200" b="1"/>
          </a:p>
          <a:p>
            <a:pPr>
              <a:spcBef>
                <a:spcPts val="825"/>
              </a:spcBef>
            </a:pPr>
            <a:r>
              <a:rPr lang="en-GB" b="1"/>
              <a:t>Next, requirements are organized: </a:t>
            </a:r>
            <a:endParaRPr lang="en-GB" b="1"/>
          </a:p>
          <a:p>
            <a:pPr lvl="1">
              <a:spcBef>
                <a:spcPts val="725"/>
              </a:spcBef>
            </a:pPr>
            <a:r>
              <a:rPr lang="en-GB" b="1"/>
              <a:t>into a </a:t>
            </a:r>
            <a:r>
              <a:rPr lang="en-GB" b="1">
                <a:solidFill>
                  <a:srgbClr val="000099"/>
                </a:solidFill>
              </a:rPr>
              <a:t>Software Requirements Specification (SRS) document.</a:t>
            </a:r>
            <a:endParaRPr lang="en-GB" b="1">
              <a:solidFill>
                <a:srgbClr val="000099"/>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EEF981B-10D0-4E9F-90C7-D15A7883882E}" type="slidenum">
              <a:rPr lang="en-US"/>
            </a:fld>
            <a:endParaRPr lang="en-US"/>
          </a:p>
        </p:txBody>
      </p:sp>
      <p:sp>
        <p:nvSpPr>
          <p:cNvPr id="18433" name="Rectangle 1"/>
          <p:cNvSpPr>
            <a:spLocks noGrp="1" noChangeArrowheads="1"/>
          </p:cNvSpPr>
          <p:nvPr>
            <p:ph type="title"/>
          </p:nvPr>
        </p:nvSpPr>
        <p:spPr>
          <a:xfrm>
            <a:off x="406400" y="228600"/>
            <a:ext cx="7770813" cy="1141413"/>
          </a:xfrm>
        </p:spPr>
        <p:txBody>
          <a:bodyPr lIns="18000" tIns="46800" rIns="18000" bIns="46800" anchor="ctr"/>
          <a:lstStyle/>
          <a:p>
            <a:pPr>
              <a:spcBef>
                <a:spcPts val="800"/>
              </a:spcBef>
            </a:pPr>
            <a:r>
              <a:rPr lang="en-GB" sz="3600">
                <a:solidFill>
                  <a:srgbClr val="0033CC"/>
                </a:solidFill>
              </a:rPr>
              <a:t>Requirements Analysis </a:t>
            </a:r>
            <a:r>
              <a:rPr lang="en-GB" sz="1400">
                <a:solidFill>
                  <a:srgbClr val="0033CC"/>
                </a:solidFill>
              </a:rPr>
              <a:t>(CONT.)</a:t>
            </a:r>
            <a:endParaRPr lang="en-GB" sz="1400">
              <a:solidFill>
                <a:srgbClr val="0033CC"/>
              </a:solidFill>
            </a:endParaRPr>
          </a:p>
        </p:txBody>
      </p:sp>
      <p:sp>
        <p:nvSpPr>
          <p:cNvPr id="18434" name="Rectangle 2"/>
          <p:cNvSpPr>
            <a:spLocks noGrp="1" noChangeArrowheads="1"/>
          </p:cNvSpPr>
          <p:nvPr>
            <p:ph type="body" idx="1"/>
          </p:nvPr>
        </p:nvSpPr>
        <p:spPr/>
        <p:txBody>
          <a:bodyPr lIns="18000" tIns="46800" rIns="18000" bIns="46800"/>
          <a:lstStyle/>
          <a:p>
            <a:pPr>
              <a:spcBef>
                <a:spcPts val="1000"/>
              </a:spcBef>
            </a:pPr>
            <a:r>
              <a:rPr lang="en-GB" sz="4400" b="1"/>
              <a:t>Engineers doing requirements analysis and specification: </a:t>
            </a:r>
            <a:endParaRPr lang="en-GB" sz="4400" b="1"/>
          </a:p>
          <a:p>
            <a:pPr lvl="1">
              <a:spcBef>
                <a:spcPts val="950"/>
              </a:spcBef>
            </a:pPr>
            <a:r>
              <a:rPr lang="en-GB" sz="4000" b="1"/>
              <a:t>are designated as  </a:t>
            </a:r>
            <a:r>
              <a:rPr lang="en-GB" sz="3600" b="1" u="sng">
                <a:solidFill>
                  <a:srgbClr val="0033CC"/>
                </a:solidFill>
                <a:latin typeface="Arial" panose="020B0604020202020204" pitchFamily="34" charset="0"/>
              </a:rPr>
              <a:t>analysts</a:t>
            </a:r>
            <a:r>
              <a:rPr lang="en-GB" sz="4000" b="1">
                <a:solidFill>
                  <a:srgbClr val="0033CC"/>
                </a:solidFill>
                <a:latin typeface="Arial" panose="020B0604020202020204" pitchFamily="34" charset="0"/>
              </a:rPr>
              <a:t>.</a:t>
            </a:r>
            <a:r>
              <a:rPr lang="en-GB" sz="4000" b="1">
                <a:latin typeface="Arial" panose="020B0604020202020204" pitchFamily="34" charset="0"/>
              </a:rPr>
              <a:t>   </a:t>
            </a:r>
            <a:endParaRPr lang="en-GB" sz="4000" b="1">
              <a:latin typeface="Arial" panose="020B0604020202020204" pitchFamily="34"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t>Requirements types</a:t>
            </a:r>
            <a:endParaRPr lang="en-US" altLang="en-GB"/>
          </a:p>
        </p:txBody>
      </p:sp>
      <p:sp>
        <p:nvSpPr>
          <p:cNvPr id="4" name="Slide Number Placeholder 3"/>
          <p:cNvSpPr>
            <a:spLocks noGrp="1"/>
          </p:cNvSpPr>
          <p:nvPr>
            <p:ph type="sldNum" sz="quarter" idx="12"/>
          </p:nvPr>
        </p:nvSpPr>
        <p:spPr/>
        <p:txBody>
          <a:bodyPr/>
          <a:p>
            <a:fld id="{69F7B5B7-02DC-439C-A58F-A6E406A36D8B}" type="slidenum">
              <a:rPr lang="en-US"/>
            </a:fld>
            <a:endParaRPr lang="en-US"/>
          </a:p>
        </p:txBody>
      </p:sp>
      <p:pic>
        <p:nvPicPr>
          <p:cNvPr id="5" name="Content Placeholder 4"/>
          <p:cNvPicPr>
            <a:picLocks noChangeAspect="1"/>
          </p:cNvPicPr>
          <p:nvPr>
            <p:ph idx="1"/>
          </p:nvPr>
        </p:nvPicPr>
        <p:blipFill>
          <a:blip r:embed="rId1"/>
          <a:stretch>
            <a:fillRect/>
          </a:stretch>
        </p:blipFill>
        <p:spPr>
          <a:xfrm>
            <a:off x="554990" y="1848485"/>
            <a:ext cx="7957185" cy="4777740"/>
          </a:xfrm>
          <a:prstGeom prst="rect">
            <a:avLst/>
          </a:prstGeom>
          <a:ln>
            <a:solidFill>
              <a:schemeClr val="tx1"/>
            </a:solid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E8DFA35-8EE3-48CB-AD81-D724E98D1208}" type="slidenum">
              <a:rPr lang="en-US"/>
            </a:fld>
            <a:endParaRPr lang="en-US"/>
          </a:p>
        </p:txBody>
      </p:sp>
      <p:sp>
        <p:nvSpPr>
          <p:cNvPr id="19457" name="Rectangle 1"/>
          <p:cNvSpPr>
            <a:spLocks noGrp="1" noChangeArrowheads="1"/>
          </p:cNvSpPr>
          <p:nvPr>
            <p:ph type="title"/>
          </p:nvPr>
        </p:nvSpPr>
        <p:spPr>
          <a:xfrm>
            <a:off x="406400" y="228600"/>
            <a:ext cx="7770813" cy="1141413"/>
          </a:xfrm>
        </p:spPr>
        <p:txBody>
          <a:bodyPr lIns="18000" tIns="46800" rIns="18000" bIns="46800" anchor="ctr"/>
          <a:lstStyle/>
          <a:p>
            <a:pPr>
              <a:spcBef>
                <a:spcPts val="1000"/>
              </a:spcBef>
            </a:pPr>
            <a:r>
              <a:rPr lang="en-US" altLang="en-GB" sz="4400">
                <a:solidFill>
                  <a:srgbClr val="0033CC"/>
                </a:solidFill>
              </a:rPr>
              <a:t>c) </a:t>
            </a:r>
            <a:r>
              <a:rPr lang="en-GB" sz="4400">
                <a:solidFill>
                  <a:srgbClr val="0033CC"/>
                </a:solidFill>
              </a:rPr>
              <a:t>Design</a:t>
            </a:r>
            <a:endParaRPr lang="en-GB" sz="4400">
              <a:solidFill>
                <a:srgbClr val="0033CC"/>
              </a:solidFill>
            </a:endParaRPr>
          </a:p>
        </p:txBody>
      </p:sp>
      <p:sp>
        <p:nvSpPr>
          <p:cNvPr id="19458" name="Rectangle 2"/>
          <p:cNvSpPr>
            <a:spLocks noGrp="1" noChangeArrowheads="1"/>
          </p:cNvSpPr>
          <p:nvPr>
            <p:ph type="body" idx="1"/>
          </p:nvPr>
        </p:nvSpPr>
        <p:spPr>
          <a:xfrm>
            <a:off x="685800" y="1447800"/>
            <a:ext cx="7770813" cy="4113213"/>
          </a:xfrm>
        </p:spPr>
        <p:txBody>
          <a:bodyPr lIns="18000" tIns="46800" rIns="18000" bIns="46800"/>
          <a:lstStyle/>
          <a:p>
            <a:pPr>
              <a:spcBef>
                <a:spcPts val="915"/>
              </a:spcBef>
            </a:pPr>
            <a:r>
              <a:rPr lang="en-GB" sz="4000" b="1"/>
              <a:t>Design  phase transforms  requirements  specification:</a:t>
            </a:r>
            <a:endParaRPr lang="en-GB" sz="4000" b="1"/>
          </a:p>
          <a:p>
            <a:pPr lvl="1">
              <a:spcBef>
                <a:spcPts val="825"/>
              </a:spcBef>
            </a:pPr>
            <a:r>
              <a:rPr lang="en-GB" sz="3600" b="1"/>
              <a:t> into a  form suitable for implementation in some programming language.</a:t>
            </a:r>
            <a:endParaRPr lang="en-GB" sz="3600" b="1"/>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0D42C8BC-A046-427C-84E5-879276DCFAF9}" type="slidenum">
              <a:rPr lang="en-US"/>
            </a:fld>
            <a:endParaRPr lang="en-US"/>
          </a:p>
        </p:txBody>
      </p:sp>
      <p:sp>
        <p:nvSpPr>
          <p:cNvPr id="20481" name="Rectangle 1"/>
          <p:cNvSpPr>
            <a:spLocks noGrp="1" noChangeArrowheads="1"/>
          </p:cNvSpPr>
          <p:nvPr>
            <p:ph type="title"/>
          </p:nvPr>
        </p:nvSpPr>
        <p:spPr>
          <a:xfrm>
            <a:off x="406400" y="228600"/>
            <a:ext cx="7770813" cy="1141413"/>
          </a:xfrm>
        </p:spPr>
        <p:txBody>
          <a:bodyPr lIns="18000" tIns="46800" rIns="18000" bIns="46800" anchor="ctr"/>
          <a:lstStyle/>
          <a:p>
            <a:pPr>
              <a:spcBef>
                <a:spcPts val="1000"/>
              </a:spcBef>
            </a:pPr>
            <a:r>
              <a:rPr lang="en-GB" sz="4400">
                <a:solidFill>
                  <a:srgbClr val="0033CC"/>
                </a:solidFill>
              </a:rPr>
              <a:t>Design</a:t>
            </a:r>
            <a:endParaRPr lang="en-GB" sz="4400">
              <a:solidFill>
                <a:srgbClr val="0033CC"/>
              </a:solidFill>
            </a:endParaRPr>
          </a:p>
        </p:txBody>
      </p:sp>
      <p:sp>
        <p:nvSpPr>
          <p:cNvPr id="20482" name="Rectangle 2"/>
          <p:cNvSpPr>
            <a:spLocks noGrp="1" noChangeArrowheads="1"/>
          </p:cNvSpPr>
          <p:nvPr>
            <p:ph type="body" idx="1"/>
          </p:nvPr>
        </p:nvSpPr>
        <p:spPr>
          <a:xfrm>
            <a:off x="685800" y="1371600"/>
            <a:ext cx="7770813" cy="4113213"/>
          </a:xfrm>
        </p:spPr>
        <p:txBody>
          <a:bodyPr lIns="18000" tIns="46800" rIns="18000" bIns="46800"/>
          <a:lstStyle/>
          <a:p>
            <a:pPr>
              <a:spcBef>
                <a:spcPts val="825"/>
              </a:spcBef>
            </a:pPr>
            <a:r>
              <a:rPr lang="en-GB" sz="3600" b="1" dirty="0"/>
              <a:t>In technical terms:</a:t>
            </a:r>
            <a:endParaRPr lang="en-GB" sz="3600" b="1" dirty="0"/>
          </a:p>
          <a:p>
            <a:pPr lvl="1">
              <a:spcBef>
                <a:spcPts val="725"/>
              </a:spcBef>
            </a:pPr>
            <a:r>
              <a:rPr lang="en-GB" sz="3200" b="1" dirty="0">
                <a:solidFill>
                  <a:srgbClr val="800000"/>
                </a:solidFill>
              </a:rPr>
              <a:t>during design phase,  </a:t>
            </a:r>
            <a:r>
              <a:rPr lang="en-GB" sz="3200" b="1" u="sng" dirty="0">
                <a:solidFill>
                  <a:srgbClr val="800000"/>
                </a:solidFill>
                <a:latin typeface="Lucida Console" panose="020B0609040504020204" pitchFamily="49" charset="0"/>
              </a:rPr>
              <a:t>software architecture</a:t>
            </a:r>
            <a:r>
              <a:rPr lang="en-GB" sz="3200" b="1" dirty="0">
                <a:solidFill>
                  <a:srgbClr val="800000"/>
                </a:solidFill>
              </a:rPr>
              <a:t> is derived from the SRS document.</a:t>
            </a:r>
            <a:r>
              <a:rPr lang="en-GB" sz="3200" b="1" dirty="0"/>
              <a:t>  </a:t>
            </a:r>
            <a:endParaRPr lang="en-GB" sz="3200" b="1" dirty="0"/>
          </a:p>
          <a:p>
            <a:pPr>
              <a:spcBef>
                <a:spcPts val="825"/>
              </a:spcBef>
            </a:pPr>
            <a:r>
              <a:rPr lang="en-GB" sz="3600" b="1" dirty="0"/>
              <a:t>Two design approaches: </a:t>
            </a:r>
            <a:endParaRPr lang="en-GB" sz="3600" b="1" dirty="0"/>
          </a:p>
          <a:p>
            <a:pPr lvl="1">
              <a:spcBef>
                <a:spcPts val="725"/>
              </a:spcBef>
            </a:pPr>
            <a:r>
              <a:rPr lang="en-US" altLang="en-GB" sz="3200" b="1" dirty="0"/>
              <a:t>a) </a:t>
            </a:r>
            <a:r>
              <a:rPr lang="en-GB" sz="3200" b="1" dirty="0"/>
              <a:t>traditional approach, </a:t>
            </a:r>
            <a:endParaRPr lang="en-GB" sz="3200" b="1" dirty="0"/>
          </a:p>
          <a:p>
            <a:pPr lvl="1">
              <a:spcBef>
                <a:spcPts val="725"/>
              </a:spcBef>
            </a:pPr>
            <a:r>
              <a:rPr lang="en-US" altLang="en-GB" sz="3200" b="1" dirty="0"/>
              <a:t>b) </a:t>
            </a:r>
            <a:r>
              <a:rPr lang="en-GB" sz="3200" b="1" dirty="0"/>
              <a:t>object oriented approach. </a:t>
            </a:r>
            <a:endParaRPr lang="en-GB" sz="3200" b="1"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085EDC7C-B018-43C0-AC26-33873E2D51E3}" type="slidenum">
              <a:rPr lang="en-US"/>
            </a:fld>
            <a:endParaRPr lang="en-US"/>
          </a:p>
        </p:txBody>
      </p:sp>
      <p:sp>
        <p:nvSpPr>
          <p:cNvPr id="22529" name="Rectangle 1"/>
          <p:cNvSpPr>
            <a:spLocks noGrp="1" noChangeArrowheads="1"/>
          </p:cNvSpPr>
          <p:nvPr>
            <p:ph type="title"/>
          </p:nvPr>
        </p:nvSpPr>
        <p:spPr>
          <a:xfrm>
            <a:off x="406400" y="228601"/>
            <a:ext cx="7770813" cy="628632"/>
          </a:xfrm>
        </p:spPr>
        <p:txBody>
          <a:bodyPr lIns="18000" tIns="46800" rIns="18000" bIns="46800" anchor="ctr"/>
          <a:lstStyle/>
          <a:p>
            <a:pPr>
              <a:spcBef>
                <a:spcPts val="1000"/>
              </a:spcBef>
            </a:pPr>
            <a:r>
              <a:rPr lang="en-US" altLang="en-GB" sz="2800" b="1" dirty="0" smtClean="0"/>
              <a:t>a) </a:t>
            </a:r>
            <a:r>
              <a:rPr lang="en-GB" sz="2800" b="1" dirty="0" smtClean="0"/>
              <a:t>Traditional approach – Design Phase</a:t>
            </a:r>
            <a:endParaRPr lang="en-GB" sz="2800" dirty="0">
              <a:solidFill>
                <a:srgbClr val="0033CC"/>
              </a:solidFill>
            </a:endParaRPr>
          </a:p>
        </p:txBody>
      </p:sp>
      <p:sp>
        <p:nvSpPr>
          <p:cNvPr id="22530" name="Rectangle 2"/>
          <p:cNvSpPr>
            <a:spLocks noGrp="1" noChangeArrowheads="1"/>
          </p:cNvSpPr>
          <p:nvPr>
            <p:ph type="body" idx="1"/>
          </p:nvPr>
        </p:nvSpPr>
        <p:spPr>
          <a:xfrm>
            <a:off x="285720" y="857232"/>
            <a:ext cx="8643998" cy="5010168"/>
          </a:xfrm>
        </p:spPr>
        <p:txBody>
          <a:bodyPr lIns="18000" tIns="46800" rIns="18000" bIns="46800"/>
          <a:lstStyle/>
          <a:p>
            <a:pPr>
              <a:spcBef>
                <a:spcPts val="1000"/>
              </a:spcBef>
            </a:pPr>
            <a:r>
              <a:rPr lang="en-GB" sz="2000" dirty="0" smtClean="0"/>
              <a:t>Consists of  two activities:</a:t>
            </a:r>
            <a:endParaRPr lang="en-GB" sz="2000" dirty="0" smtClean="0"/>
          </a:p>
          <a:p>
            <a:pPr lvl="1">
              <a:spcBef>
                <a:spcPts val="890"/>
              </a:spcBef>
            </a:pPr>
            <a:r>
              <a:rPr lang="en-GB" sz="2000" b="1" dirty="0" smtClean="0"/>
              <a:t>Structured analysis </a:t>
            </a:r>
            <a:endParaRPr lang="en-GB" sz="2000" b="1" dirty="0" smtClean="0"/>
          </a:p>
          <a:p>
            <a:pPr lvl="1">
              <a:spcBef>
                <a:spcPts val="890"/>
              </a:spcBef>
            </a:pPr>
            <a:r>
              <a:rPr lang="en-GB" sz="2000" b="1" dirty="0" smtClean="0"/>
              <a:t>Structured design</a:t>
            </a:r>
            <a:endParaRPr lang="en-GB" sz="2000" b="1" dirty="0" smtClean="0"/>
          </a:p>
          <a:p>
            <a:pPr>
              <a:spcBef>
                <a:spcPts val="1000"/>
              </a:spcBef>
              <a:buNone/>
            </a:pPr>
            <a:r>
              <a:rPr lang="en-US" altLang="en-GB" sz="2000" b="1" dirty="0" smtClean="0">
                <a:solidFill>
                  <a:srgbClr val="00B050"/>
                </a:solidFill>
              </a:rPr>
              <a:t>1. </a:t>
            </a:r>
            <a:r>
              <a:rPr lang="en-GB" sz="2000" b="1" dirty="0" smtClean="0">
                <a:solidFill>
                  <a:srgbClr val="00B050"/>
                </a:solidFill>
              </a:rPr>
              <a:t>Structured Analysis Activity</a:t>
            </a:r>
            <a:endParaRPr lang="en-GB" sz="2000" b="1" dirty="0" smtClean="0">
              <a:solidFill>
                <a:srgbClr val="00B050"/>
              </a:solidFill>
            </a:endParaRPr>
          </a:p>
          <a:p>
            <a:pPr>
              <a:spcBef>
                <a:spcPts val="1000"/>
              </a:spcBef>
            </a:pPr>
            <a:r>
              <a:rPr lang="en-GB" sz="2000" dirty="0" smtClean="0"/>
              <a:t>Identify </a:t>
            </a:r>
            <a:r>
              <a:rPr lang="en-GB" sz="2000" dirty="0"/>
              <a:t>all the </a:t>
            </a:r>
            <a:r>
              <a:rPr lang="en-GB" sz="2000" b="1" dirty="0">
                <a:solidFill>
                  <a:srgbClr val="002060"/>
                </a:solidFill>
              </a:rPr>
              <a:t>functions</a:t>
            </a:r>
            <a:r>
              <a:rPr lang="en-GB" sz="2000" dirty="0"/>
              <a:t> to be performed.</a:t>
            </a:r>
            <a:endParaRPr lang="en-GB" sz="2000" dirty="0"/>
          </a:p>
          <a:p>
            <a:pPr>
              <a:spcBef>
                <a:spcPts val="1000"/>
              </a:spcBef>
            </a:pPr>
            <a:r>
              <a:rPr lang="en-GB" sz="2000" dirty="0" smtClean="0"/>
              <a:t>Identify </a:t>
            </a:r>
            <a:r>
              <a:rPr lang="en-GB" sz="2000" b="1" dirty="0">
                <a:solidFill>
                  <a:srgbClr val="002060"/>
                </a:solidFill>
              </a:rPr>
              <a:t>data flow </a:t>
            </a:r>
            <a:r>
              <a:rPr lang="en-GB" sz="2000" dirty="0"/>
              <a:t>among the </a:t>
            </a:r>
            <a:r>
              <a:rPr lang="en-GB" sz="2000" b="1" dirty="0">
                <a:solidFill>
                  <a:srgbClr val="002060"/>
                </a:solidFill>
              </a:rPr>
              <a:t>functions</a:t>
            </a:r>
            <a:r>
              <a:rPr lang="en-GB" sz="2000" dirty="0"/>
              <a:t>. </a:t>
            </a:r>
            <a:endParaRPr lang="en-GB" sz="2000" dirty="0"/>
          </a:p>
          <a:p>
            <a:pPr>
              <a:spcBef>
                <a:spcPts val="1000"/>
              </a:spcBef>
            </a:pPr>
            <a:r>
              <a:rPr lang="en-GB" sz="2000" dirty="0" smtClean="0"/>
              <a:t>Decompose </a:t>
            </a:r>
            <a:r>
              <a:rPr lang="en-GB" sz="2000" dirty="0"/>
              <a:t>each function </a:t>
            </a:r>
            <a:r>
              <a:rPr lang="en-GB" sz="2000" dirty="0" smtClean="0"/>
              <a:t>recursively </a:t>
            </a:r>
            <a:r>
              <a:rPr lang="en-GB" sz="2000" dirty="0"/>
              <a:t>into </a:t>
            </a:r>
            <a:r>
              <a:rPr lang="en-GB" sz="2000" b="1" dirty="0">
                <a:solidFill>
                  <a:srgbClr val="002060"/>
                </a:solidFill>
              </a:rPr>
              <a:t>sub-functions.</a:t>
            </a:r>
            <a:r>
              <a:rPr lang="en-GB" sz="2000" dirty="0"/>
              <a:t>  </a:t>
            </a:r>
            <a:endParaRPr lang="en-GB" sz="2000" dirty="0"/>
          </a:p>
          <a:p>
            <a:pPr lvl="1">
              <a:spcBef>
                <a:spcPts val="725"/>
              </a:spcBef>
            </a:pPr>
            <a:r>
              <a:rPr lang="en-GB" sz="2000" dirty="0"/>
              <a:t>Identify data flow </a:t>
            </a:r>
            <a:r>
              <a:rPr lang="en-GB" sz="2000" dirty="0" smtClean="0"/>
              <a:t>among </a:t>
            </a:r>
            <a:r>
              <a:rPr lang="en-GB" sz="2000" dirty="0"/>
              <a:t>the  </a:t>
            </a:r>
            <a:r>
              <a:rPr lang="en-GB" sz="2000" dirty="0" err="1"/>
              <a:t>subfunctions</a:t>
            </a:r>
            <a:r>
              <a:rPr lang="en-GB" sz="2000" dirty="0"/>
              <a:t> as well</a:t>
            </a:r>
            <a:r>
              <a:rPr lang="en-GB" sz="2000" dirty="0" smtClean="0"/>
              <a:t>.</a:t>
            </a:r>
            <a:endParaRPr lang="en-GB" sz="2000" dirty="0" smtClean="0"/>
          </a:p>
          <a:p>
            <a:pPr>
              <a:spcBef>
                <a:spcPts val="825"/>
              </a:spcBef>
            </a:pPr>
            <a:r>
              <a:rPr lang="en-GB" sz="2200" b="1" dirty="0" smtClean="0"/>
              <a:t>Carried out using</a:t>
            </a:r>
            <a:r>
              <a:rPr lang="en-GB" sz="2200" b="1" dirty="0" smtClean="0">
                <a:solidFill>
                  <a:srgbClr val="000099"/>
                </a:solidFill>
              </a:rPr>
              <a:t> Data flow diagrams (DFDs)</a:t>
            </a:r>
            <a:r>
              <a:rPr lang="en-GB" sz="2200" b="1" dirty="0" smtClean="0"/>
              <a:t>. </a:t>
            </a:r>
            <a:endParaRPr lang="en-GB" sz="2200" b="1" dirty="0" smtClean="0"/>
          </a:p>
          <a:p>
            <a:pPr>
              <a:spcBef>
                <a:spcPts val="825"/>
              </a:spcBef>
            </a:pPr>
            <a:endParaRPr lang="en-GB" sz="2000" dirty="0" smtClean="0"/>
          </a:p>
          <a:p>
            <a:pPr lvl="1">
              <a:spcBef>
                <a:spcPts val="725"/>
              </a:spcBef>
            </a:pPr>
            <a:endParaRPr lang="en-GB" sz="20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ltLang="en-GB"/>
              <a:t>Activities - example</a:t>
            </a:r>
            <a:endParaRPr lang="en-US" altLang="en-GB"/>
          </a:p>
        </p:txBody>
      </p:sp>
      <p:sp>
        <p:nvSpPr>
          <p:cNvPr id="4" name="Slide Number Placeholder 3"/>
          <p:cNvSpPr>
            <a:spLocks noGrp="1"/>
          </p:cNvSpPr>
          <p:nvPr>
            <p:ph type="sldNum" sz="quarter" idx="12"/>
          </p:nvPr>
        </p:nvSpPr>
        <p:spPr/>
        <p:txBody>
          <a:bodyPr/>
          <a:p>
            <a:fld id="{69F7B5B7-02DC-439C-A58F-A6E406A36D8B}" type="slidenum">
              <a:rPr lang="en-US"/>
            </a:fld>
            <a:endParaRPr lang="en-US"/>
          </a:p>
        </p:txBody>
      </p:sp>
      <p:pic>
        <p:nvPicPr>
          <p:cNvPr id="5" name="Content Placeholder 4"/>
          <p:cNvPicPr>
            <a:picLocks noChangeAspect="1"/>
          </p:cNvPicPr>
          <p:nvPr>
            <p:ph idx="1"/>
          </p:nvPr>
        </p:nvPicPr>
        <p:blipFill>
          <a:blip r:embed="rId1"/>
          <a:stretch>
            <a:fillRect/>
          </a:stretch>
        </p:blipFill>
        <p:spPr>
          <a:xfrm>
            <a:off x="1532255" y="1444625"/>
            <a:ext cx="6646545" cy="5104765"/>
          </a:xfrm>
          <a:prstGeom prst="rect">
            <a:avLst/>
          </a:prstGeom>
          <a:ln>
            <a:solidFill>
              <a:schemeClr val="accent1"/>
            </a:solid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06400" y="228600"/>
            <a:ext cx="8406130" cy="1143000"/>
          </a:xfrm>
        </p:spPr>
        <p:txBody>
          <a:bodyPr/>
          <a:p>
            <a:r>
              <a:rPr lang="en-US" altLang="en-GB" sz="2400"/>
              <a:t>Data flow diagram example</a:t>
            </a:r>
            <a:endParaRPr lang="en-US" altLang="en-GB" sz="2400"/>
          </a:p>
        </p:txBody>
      </p:sp>
      <p:sp>
        <p:nvSpPr>
          <p:cNvPr id="4" name="Slide Number Placeholder 3"/>
          <p:cNvSpPr>
            <a:spLocks noGrp="1"/>
          </p:cNvSpPr>
          <p:nvPr>
            <p:ph type="sldNum" sz="quarter" idx="12"/>
          </p:nvPr>
        </p:nvSpPr>
        <p:spPr/>
        <p:txBody>
          <a:bodyPr/>
          <a:p>
            <a:fld id="{69F7B5B7-02DC-439C-A58F-A6E406A36D8B}" type="slidenum">
              <a:rPr lang="en-US"/>
            </a:fld>
            <a:endParaRPr lang="en-US"/>
          </a:p>
        </p:txBody>
      </p:sp>
      <p:pic>
        <p:nvPicPr>
          <p:cNvPr id="5" name="Content Placeholder 4"/>
          <p:cNvPicPr>
            <a:picLocks noChangeAspect="1"/>
          </p:cNvPicPr>
          <p:nvPr>
            <p:ph idx="1"/>
          </p:nvPr>
        </p:nvPicPr>
        <p:blipFill>
          <a:blip r:embed="rId1"/>
          <a:srcRect t="4350"/>
          <a:stretch>
            <a:fillRect/>
          </a:stretch>
        </p:blipFill>
        <p:spPr>
          <a:xfrm>
            <a:off x="406400" y="1934845"/>
            <a:ext cx="8391525" cy="4217035"/>
          </a:xfrm>
          <a:prstGeom prst="rect">
            <a:avLst/>
          </a:prstGeom>
          <a:ln>
            <a:solidFill>
              <a:schemeClr val="tx1"/>
            </a:solid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CBD5682C-FDFD-433B-A71C-8434EF3866BA}" type="slidenum">
              <a:rPr lang="en-US"/>
            </a:fld>
            <a:endParaRPr lang="en-US"/>
          </a:p>
        </p:txBody>
      </p:sp>
      <p:sp>
        <p:nvSpPr>
          <p:cNvPr id="24578" name="Rectangle 2"/>
          <p:cNvSpPr>
            <a:spLocks noGrp="1" noChangeArrowheads="1"/>
          </p:cNvSpPr>
          <p:nvPr>
            <p:ph type="body" idx="1"/>
          </p:nvPr>
        </p:nvSpPr>
        <p:spPr>
          <a:xfrm>
            <a:off x="685800" y="1447800"/>
            <a:ext cx="7770813" cy="4767282"/>
          </a:xfrm>
        </p:spPr>
        <p:txBody>
          <a:bodyPr lIns="18000" tIns="46800" rIns="18000" bIns="46800"/>
          <a:lstStyle/>
          <a:p>
            <a:pPr marL="0" indent="0">
              <a:spcBef>
                <a:spcPts val="825"/>
              </a:spcBef>
              <a:buNone/>
            </a:pPr>
            <a:r>
              <a:rPr lang="en-US" altLang="en-GB" sz="2200" b="1" dirty="0" smtClean="0">
                <a:solidFill>
                  <a:srgbClr val="00B050"/>
                </a:solidFill>
                <a:sym typeface="+mn-ea"/>
              </a:rPr>
              <a:t>2. </a:t>
            </a:r>
            <a:r>
              <a:rPr lang="en-GB" sz="2200" b="1" dirty="0" smtClean="0">
                <a:solidFill>
                  <a:srgbClr val="00B050"/>
                </a:solidFill>
                <a:sym typeface="+mn-ea"/>
              </a:rPr>
              <a:t>Structured </a:t>
            </a:r>
            <a:r>
              <a:rPr lang="en-US" altLang="en-GB" sz="2200" b="1" dirty="0" smtClean="0">
                <a:solidFill>
                  <a:srgbClr val="00B050"/>
                </a:solidFill>
                <a:sym typeface="+mn-ea"/>
              </a:rPr>
              <a:t>Design</a:t>
            </a:r>
            <a:endParaRPr lang="en-US" altLang="en-GB" sz="2200" b="1" dirty="0" smtClean="0">
              <a:solidFill>
                <a:srgbClr val="00B050"/>
              </a:solidFill>
              <a:sym typeface="+mn-ea"/>
            </a:endParaRPr>
          </a:p>
          <a:p>
            <a:pPr marL="0" indent="0">
              <a:spcBef>
                <a:spcPts val="825"/>
              </a:spcBef>
              <a:buNone/>
            </a:pPr>
            <a:r>
              <a:rPr lang="en-GB" sz="2200" dirty="0" smtClean="0">
                <a:sym typeface="+mn-ea"/>
              </a:rPr>
              <a:t>After structured analysis, carry out </a:t>
            </a:r>
            <a:r>
              <a:rPr lang="en-GB" sz="2200" b="1" dirty="0" smtClean="0">
                <a:solidFill>
                  <a:srgbClr val="0070C0"/>
                </a:solidFill>
                <a:sym typeface="+mn-ea"/>
              </a:rPr>
              <a:t>structured design</a:t>
            </a:r>
            <a:r>
              <a:rPr lang="en-GB" sz="2200" dirty="0" smtClean="0">
                <a:sym typeface="+mn-ea"/>
              </a:rPr>
              <a:t>:</a:t>
            </a:r>
            <a:endParaRPr lang="en-GB" sz="2200" dirty="0" smtClean="0"/>
          </a:p>
          <a:p>
            <a:pPr lvl="1">
              <a:spcBef>
                <a:spcPts val="725"/>
              </a:spcBef>
            </a:pPr>
            <a:r>
              <a:rPr lang="en-GB" sz="2200" b="1" dirty="0" smtClean="0">
                <a:sym typeface="+mn-ea"/>
              </a:rPr>
              <a:t>architectural design </a:t>
            </a:r>
            <a:r>
              <a:rPr lang="en-GB" sz="2200" dirty="0" smtClean="0">
                <a:sym typeface="+mn-ea"/>
              </a:rPr>
              <a:t>(or high-level design)</a:t>
            </a:r>
            <a:endParaRPr lang="en-GB" sz="2200" dirty="0" smtClean="0"/>
          </a:p>
          <a:p>
            <a:pPr lvl="1">
              <a:spcBef>
                <a:spcPts val="725"/>
              </a:spcBef>
            </a:pPr>
            <a:r>
              <a:rPr lang="en-GB" sz="2200" b="1" dirty="0" smtClean="0">
                <a:sym typeface="+mn-ea"/>
              </a:rPr>
              <a:t>detailed design </a:t>
            </a:r>
            <a:r>
              <a:rPr lang="en-GB" sz="2200" dirty="0" smtClean="0">
                <a:sym typeface="+mn-ea"/>
              </a:rPr>
              <a:t>(or low-level design).</a:t>
            </a:r>
            <a:endParaRPr lang="en-GB" sz="2200" dirty="0" smtClean="0"/>
          </a:p>
          <a:p>
            <a:pPr>
              <a:spcBef>
                <a:spcPts val="1000"/>
              </a:spcBef>
            </a:pPr>
            <a:r>
              <a:rPr lang="en-GB" sz="2200" b="1" u="sng" dirty="0">
                <a:solidFill>
                  <a:srgbClr val="7030A0"/>
                </a:solidFill>
              </a:rPr>
              <a:t>High-level design:</a:t>
            </a:r>
            <a:r>
              <a:rPr lang="en-GB" sz="2200" b="1" dirty="0">
                <a:solidFill>
                  <a:srgbClr val="7030A0"/>
                </a:solidFill>
              </a:rPr>
              <a:t>  </a:t>
            </a:r>
            <a:endParaRPr lang="en-GB" sz="2200" b="1" dirty="0">
              <a:solidFill>
                <a:srgbClr val="7030A0"/>
              </a:solidFill>
            </a:endParaRPr>
          </a:p>
          <a:p>
            <a:pPr lvl="1">
              <a:spcBef>
                <a:spcPts val="725"/>
              </a:spcBef>
            </a:pPr>
            <a:r>
              <a:rPr lang="en-GB" sz="2200" b="1" dirty="0"/>
              <a:t>decompose the system into </a:t>
            </a:r>
            <a:r>
              <a:rPr lang="en-GB" sz="2200" b="1" i="1" u="sng" dirty="0">
                <a:solidFill>
                  <a:srgbClr val="800000"/>
                </a:solidFill>
              </a:rPr>
              <a:t>modules</a:t>
            </a:r>
            <a:r>
              <a:rPr lang="en-GB" sz="2200" b="1" dirty="0"/>
              <a:t>,  </a:t>
            </a:r>
            <a:endParaRPr lang="en-GB" sz="2200" b="1" dirty="0"/>
          </a:p>
          <a:p>
            <a:pPr lvl="1">
              <a:spcBef>
                <a:spcPts val="725"/>
              </a:spcBef>
            </a:pPr>
            <a:r>
              <a:rPr lang="en-GB" sz="2200" b="1" dirty="0"/>
              <a:t>represent invocation relationships among the modules. </a:t>
            </a:r>
            <a:endParaRPr lang="en-GB" sz="2200" b="1" dirty="0"/>
          </a:p>
          <a:p>
            <a:pPr>
              <a:spcBef>
                <a:spcPts val="1000"/>
              </a:spcBef>
            </a:pPr>
            <a:r>
              <a:rPr lang="en-GB" sz="2200" b="1" u="sng" dirty="0" smtClean="0">
                <a:solidFill>
                  <a:srgbClr val="0070C0"/>
                </a:solidFill>
              </a:rPr>
              <a:t>Detailed </a:t>
            </a:r>
            <a:r>
              <a:rPr lang="en-GB" sz="2200" b="1" u="sng" dirty="0">
                <a:solidFill>
                  <a:srgbClr val="0070C0"/>
                </a:solidFill>
              </a:rPr>
              <a:t>design:</a:t>
            </a:r>
            <a:endParaRPr lang="en-GB" sz="2200" b="1" u="sng" dirty="0">
              <a:solidFill>
                <a:srgbClr val="0070C0"/>
              </a:solidFill>
            </a:endParaRPr>
          </a:p>
          <a:p>
            <a:pPr lvl="1">
              <a:spcBef>
                <a:spcPts val="725"/>
              </a:spcBef>
            </a:pPr>
            <a:r>
              <a:rPr lang="en-GB" sz="2200" b="1" dirty="0"/>
              <a:t>different modules designed in greater detail:</a:t>
            </a:r>
            <a:endParaRPr lang="en-GB" sz="2200" b="1" dirty="0"/>
          </a:p>
          <a:p>
            <a:pPr lvl="2">
              <a:spcBef>
                <a:spcPts val="640"/>
              </a:spcBef>
            </a:pPr>
            <a:r>
              <a:rPr lang="en-GB" sz="2200" b="1" dirty="0"/>
              <a:t>data structures and algorithms for each module are designed.</a:t>
            </a:r>
            <a:endParaRPr lang="en-GB" sz="2200" b="1" dirty="0"/>
          </a:p>
        </p:txBody>
      </p:sp>
      <p:sp>
        <p:nvSpPr>
          <p:cNvPr id="22529" name="Rectangle 1"/>
          <p:cNvSpPr>
            <a:spLocks noGrp="1" noChangeArrowheads="1"/>
          </p:cNvSpPr>
          <p:nvPr/>
        </p:nvSpPr>
        <p:spPr>
          <a:xfrm>
            <a:off x="406400" y="228600"/>
            <a:ext cx="7771130" cy="1005205"/>
          </a:xfrm>
          <a:prstGeom prst="rect">
            <a:avLst/>
          </a:prstGeom>
          <a:noFill/>
          <a:ln w="9525">
            <a:noFill/>
            <a:miter lim="800000"/>
          </a:ln>
        </p:spPr>
        <p:txBody>
          <a:bodyPr vert="horz" wrap="square" lIns="18000" tIns="46800" rIns="18000" bIns="46800" numCol="1" anchor="ctr" anchorCtr="0" compatLnSpc="1"/>
          <a:lstStyle>
            <a:lvl1pPr algn="l" rtl="0" eaLnBrk="0" fontAlgn="base" hangingPunct="0">
              <a:spcBef>
                <a:spcPct val="0"/>
              </a:spcBef>
              <a:spcAft>
                <a:spcPct val="0"/>
              </a:spcAft>
              <a:defRPr kumimoji="1" sz="40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Arial Black" panose="020B0A04020102020204" pitchFamily="34" charset="0"/>
              </a:defRPr>
            </a:lvl2pPr>
            <a:lvl3pPr algn="l" rtl="0" eaLnBrk="0" fontAlgn="base" hangingPunct="0">
              <a:spcBef>
                <a:spcPct val="0"/>
              </a:spcBef>
              <a:spcAft>
                <a:spcPct val="0"/>
              </a:spcAft>
              <a:defRPr kumimoji="1" sz="4000">
                <a:solidFill>
                  <a:schemeClr val="tx2"/>
                </a:solidFill>
                <a:latin typeface="Arial Black" panose="020B0A04020102020204" pitchFamily="34" charset="0"/>
              </a:defRPr>
            </a:lvl3pPr>
            <a:lvl4pPr algn="l" rtl="0" eaLnBrk="0" fontAlgn="base" hangingPunct="0">
              <a:spcBef>
                <a:spcPct val="0"/>
              </a:spcBef>
              <a:spcAft>
                <a:spcPct val="0"/>
              </a:spcAft>
              <a:defRPr kumimoji="1" sz="4000">
                <a:solidFill>
                  <a:schemeClr val="tx2"/>
                </a:solidFill>
                <a:latin typeface="Arial Black" panose="020B0A04020102020204" pitchFamily="34" charset="0"/>
              </a:defRPr>
            </a:lvl4pPr>
            <a:lvl5pPr algn="l" rtl="0" eaLnBrk="0" fontAlgn="base" hangingPunct="0">
              <a:spcBef>
                <a:spcPct val="0"/>
              </a:spcBef>
              <a:spcAft>
                <a:spcPct val="0"/>
              </a:spcAft>
              <a:defRPr kumimoji="1" sz="4000">
                <a:solidFill>
                  <a:schemeClr val="tx2"/>
                </a:solidFill>
                <a:latin typeface="Arial Black" panose="020B0A04020102020204" pitchFamily="34" charset="0"/>
              </a:defRPr>
            </a:lvl5pPr>
            <a:lvl6pPr marL="457200" algn="l" rtl="0" eaLnBrk="0" fontAlgn="base" hangingPunct="0">
              <a:spcBef>
                <a:spcPct val="0"/>
              </a:spcBef>
              <a:spcAft>
                <a:spcPct val="0"/>
              </a:spcAft>
              <a:defRPr kumimoji="1" sz="4000">
                <a:solidFill>
                  <a:schemeClr val="tx2"/>
                </a:solidFill>
                <a:latin typeface="Arial Black" panose="020B0A04020102020204" pitchFamily="34" charset="0"/>
              </a:defRPr>
            </a:lvl6pPr>
            <a:lvl7pPr marL="914400" algn="l" rtl="0" eaLnBrk="0" fontAlgn="base" hangingPunct="0">
              <a:spcBef>
                <a:spcPct val="0"/>
              </a:spcBef>
              <a:spcAft>
                <a:spcPct val="0"/>
              </a:spcAft>
              <a:defRPr kumimoji="1" sz="4000">
                <a:solidFill>
                  <a:schemeClr val="tx2"/>
                </a:solidFill>
                <a:latin typeface="Arial Black" panose="020B0A04020102020204" pitchFamily="34" charset="0"/>
              </a:defRPr>
            </a:lvl7pPr>
            <a:lvl8pPr marL="1371600" algn="l" rtl="0" eaLnBrk="0" fontAlgn="base" hangingPunct="0">
              <a:spcBef>
                <a:spcPct val="0"/>
              </a:spcBef>
              <a:spcAft>
                <a:spcPct val="0"/>
              </a:spcAft>
              <a:defRPr kumimoji="1" sz="4000">
                <a:solidFill>
                  <a:schemeClr val="tx2"/>
                </a:solidFill>
                <a:latin typeface="Arial Black" panose="020B0A04020102020204" pitchFamily="34" charset="0"/>
              </a:defRPr>
            </a:lvl8pPr>
            <a:lvl9pPr marL="1828800" algn="l" rtl="0" eaLnBrk="0" fontAlgn="base" hangingPunct="0">
              <a:spcBef>
                <a:spcPct val="0"/>
              </a:spcBef>
              <a:spcAft>
                <a:spcPct val="0"/>
              </a:spcAft>
              <a:defRPr kumimoji="1" sz="4000">
                <a:solidFill>
                  <a:schemeClr val="tx2"/>
                </a:solidFill>
                <a:latin typeface="Arial Black" panose="020B0A04020102020204" pitchFamily="34" charset="0"/>
              </a:defRPr>
            </a:lvl9pPr>
          </a:lstStyle>
          <a:p>
            <a:pPr>
              <a:spcBef>
                <a:spcPts val="1000"/>
              </a:spcBef>
            </a:pPr>
            <a:r>
              <a:rPr lang="en-GB" sz="2800" b="1" dirty="0" smtClean="0"/>
              <a:t>Traditional approach – Design Phase</a:t>
            </a:r>
            <a:endParaRPr lang="en-GB" sz="2800" dirty="0">
              <a:solidFill>
                <a:srgbClr val="0033CC"/>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C3AA991-9594-4505-BB3B-51451440B5A9}" type="slidenum">
              <a:rPr lang="en-US"/>
            </a:fld>
            <a:endParaRPr lang="en-US"/>
          </a:p>
        </p:txBody>
      </p:sp>
      <p:sp>
        <p:nvSpPr>
          <p:cNvPr id="25601" name="Rectangle 1"/>
          <p:cNvSpPr>
            <a:spLocks noGrp="1" noChangeArrowheads="1"/>
          </p:cNvSpPr>
          <p:nvPr>
            <p:ph type="title"/>
          </p:nvPr>
        </p:nvSpPr>
        <p:spPr>
          <a:xfrm>
            <a:off x="406400" y="228601"/>
            <a:ext cx="7770813" cy="485756"/>
          </a:xfrm>
        </p:spPr>
        <p:txBody>
          <a:bodyPr lIns="18000" tIns="46800" rIns="18000" bIns="46800" anchor="ctr"/>
          <a:lstStyle/>
          <a:p>
            <a:pPr>
              <a:spcBef>
                <a:spcPts val="800"/>
              </a:spcBef>
            </a:pPr>
            <a:r>
              <a:rPr lang="en-US" altLang="en-GB" sz="2800" b="1" kern="1200" dirty="0" smtClean="0"/>
              <a:t>b) </a:t>
            </a:r>
            <a:r>
              <a:rPr lang="en-GB" sz="2800" b="1" kern="1200" dirty="0" smtClean="0"/>
              <a:t>Object Oriented Design</a:t>
            </a:r>
            <a:endParaRPr lang="en-GB" sz="2800" b="1" kern="1200" dirty="0" smtClean="0"/>
          </a:p>
        </p:txBody>
      </p:sp>
      <p:sp>
        <p:nvSpPr>
          <p:cNvPr id="25602" name="Rectangle 2"/>
          <p:cNvSpPr>
            <a:spLocks noGrp="1" noChangeArrowheads="1"/>
          </p:cNvSpPr>
          <p:nvPr>
            <p:ph type="body" idx="1"/>
          </p:nvPr>
        </p:nvSpPr>
        <p:spPr>
          <a:xfrm>
            <a:off x="357158" y="714356"/>
            <a:ext cx="8501122" cy="4846657"/>
          </a:xfrm>
        </p:spPr>
        <p:txBody>
          <a:bodyPr lIns="18000" tIns="46800" rIns="18000" bIns="46800"/>
          <a:lstStyle/>
          <a:p>
            <a:pPr>
              <a:spcBef>
                <a:spcPts val="640"/>
              </a:spcBef>
            </a:pPr>
            <a:r>
              <a:rPr lang="en-GB" sz="2000" b="1" dirty="0"/>
              <a:t>First identify various </a:t>
            </a:r>
            <a:r>
              <a:rPr lang="en-GB" sz="2000" b="1" dirty="0">
                <a:solidFill>
                  <a:srgbClr val="002060"/>
                </a:solidFill>
              </a:rPr>
              <a:t>objects</a:t>
            </a:r>
            <a:r>
              <a:rPr lang="en-GB" sz="2000" b="1" dirty="0"/>
              <a:t> (real world entities)  occurring in the problem:</a:t>
            </a:r>
            <a:endParaRPr lang="en-GB" sz="2000" b="1" dirty="0"/>
          </a:p>
          <a:p>
            <a:pPr lvl="1">
              <a:spcBef>
                <a:spcPts val="550"/>
              </a:spcBef>
            </a:pPr>
            <a:r>
              <a:rPr lang="en-GB" sz="2000" b="1" dirty="0"/>
              <a:t>identify the </a:t>
            </a:r>
            <a:r>
              <a:rPr lang="en-GB" sz="2000" b="1" dirty="0">
                <a:solidFill>
                  <a:srgbClr val="002060"/>
                </a:solidFill>
              </a:rPr>
              <a:t>relationships</a:t>
            </a:r>
            <a:r>
              <a:rPr lang="en-GB" sz="2000" b="1" dirty="0"/>
              <a:t> among the objects. </a:t>
            </a:r>
            <a:endParaRPr lang="en-GB" sz="2000" b="1" dirty="0"/>
          </a:p>
          <a:p>
            <a:pPr lvl="1">
              <a:spcBef>
                <a:spcPts val="550"/>
              </a:spcBef>
            </a:pPr>
            <a:r>
              <a:rPr lang="en-GB" sz="2000" b="1" dirty="0"/>
              <a:t>For example, the objects in a pay-roll software may be:</a:t>
            </a:r>
            <a:endParaRPr lang="en-GB" sz="2000" b="1" dirty="0"/>
          </a:p>
          <a:p>
            <a:pPr lvl="2">
              <a:spcBef>
                <a:spcPts val="465"/>
              </a:spcBef>
            </a:pPr>
            <a:r>
              <a:rPr lang="en-GB" sz="2000" b="1" dirty="0"/>
              <a:t>employees, </a:t>
            </a:r>
            <a:endParaRPr lang="en-GB" sz="2000" b="1" dirty="0"/>
          </a:p>
          <a:p>
            <a:pPr lvl="2">
              <a:spcBef>
                <a:spcPts val="465"/>
              </a:spcBef>
            </a:pPr>
            <a:r>
              <a:rPr lang="en-GB" sz="2000" b="1" dirty="0"/>
              <a:t>managers, </a:t>
            </a:r>
            <a:endParaRPr lang="en-GB" sz="2000" b="1" dirty="0"/>
          </a:p>
          <a:p>
            <a:pPr lvl="2">
              <a:spcBef>
                <a:spcPts val="465"/>
              </a:spcBef>
            </a:pPr>
            <a:r>
              <a:rPr lang="en-GB" sz="2000" b="1" dirty="0"/>
              <a:t>pay-roll register,</a:t>
            </a:r>
            <a:endParaRPr lang="en-GB" sz="2000" b="1" dirty="0"/>
          </a:p>
          <a:p>
            <a:pPr lvl="2">
              <a:spcBef>
                <a:spcPts val="465"/>
              </a:spcBef>
            </a:pPr>
            <a:r>
              <a:rPr lang="en-GB" sz="2000" b="1" dirty="0"/>
              <a:t>Departments, etc</a:t>
            </a:r>
            <a:r>
              <a:rPr lang="en-GB" sz="2000" b="1" dirty="0" smtClean="0"/>
              <a:t>.</a:t>
            </a:r>
            <a:endParaRPr lang="en-GB" sz="2000" b="1" dirty="0" smtClean="0"/>
          </a:p>
          <a:p>
            <a:pPr>
              <a:spcBef>
                <a:spcPts val="825"/>
              </a:spcBef>
            </a:pPr>
            <a:r>
              <a:rPr lang="en-GB" sz="2000" b="1" dirty="0" smtClean="0"/>
              <a:t>Object structure</a:t>
            </a:r>
            <a:endParaRPr lang="en-GB" sz="2000" b="1" dirty="0" smtClean="0"/>
          </a:p>
          <a:p>
            <a:pPr lvl="1">
              <a:spcBef>
                <a:spcPts val="725"/>
              </a:spcBef>
            </a:pPr>
            <a:r>
              <a:rPr lang="en-GB" sz="2000" b="1" dirty="0" smtClean="0"/>
              <a:t>further refined to obtain the detailed design.</a:t>
            </a:r>
            <a:endParaRPr lang="en-GB" sz="2000" b="1" dirty="0" smtClean="0"/>
          </a:p>
          <a:p>
            <a:pPr>
              <a:spcBef>
                <a:spcPts val="825"/>
              </a:spcBef>
            </a:pPr>
            <a:endParaRPr lang="en-GB" sz="2000" b="1" dirty="0" smtClean="0"/>
          </a:p>
          <a:p>
            <a:pPr>
              <a:spcBef>
                <a:spcPts val="825"/>
              </a:spcBef>
            </a:pPr>
            <a:r>
              <a:rPr lang="en-GB" sz="2000" b="1" dirty="0" smtClean="0"/>
              <a:t>OOD has several advantages:</a:t>
            </a:r>
            <a:endParaRPr lang="en-GB" sz="2000" b="1" dirty="0" smtClean="0"/>
          </a:p>
          <a:p>
            <a:pPr lvl="1">
              <a:spcBef>
                <a:spcPts val="725"/>
              </a:spcBef>
            </a:pPr>
            <a:r>
              <a:rPr lang="en-GB" sz="2000" b="1" dirty="0" smtClean="0"/>
              <a:t>lower development effort, </a:t>
            </a:r>
            <a:endParaRPr lang="en-GB" sz="2000" b="1" dirty="0" smtClean="0"/>
          </a:p>
          <a:p>
            <a:pPr lvl="1">
              <a:spcBef>
                <a:spcPts val="725"/>
              </a:spcBef>
            </a:pPr>
            <a:r>
              <a:rPr lang="en-GB" sz="2000" b="1" dirty="0" smtClean="0"/>
              <a:t>lower development time, </a:t>
            </a:r>
            <a:endParaRPr lang="en-GB" sz="2000" b="1" dirty="0" smtClean="0"/>
          </a:p>
          <a:p>
            <a:pPr lvl="1">
              <a:spcBef>
                <a:spcPts val="725"/>
              </a:spcBef>
            </a:pPr>
            <a:r>
              <a:rPr lang="en-GB" sz="2000" b="1" dirty="0" smtClean="0"/>
              <a:t>better maintainability. </a:t>
            </a:r>
            <a:endParaRPr lang="en-GB" sz="2000" b="1" dirty="0" smtClean="0"/>
          </a:p>
          <a:p>
            <a:pPr lvl="2">
              <a:spcBef>
                <a:spcPts val="465"/>
              </a:spcBef>
              <a:buNone/>
            </a:pPr>
            <a:endParaRPr lang="en-GB" sz="2000" b="1"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85800" y="-139700"/>
            <a:ext cx="7772400" cy="1143000"/>
          </a:xfrm>
        </p:spPr>
        <p:txBody>
          <a:bodyPr/>
          <a:p>
            <a:r>
              <a:rPr lang="en-US" altLang="en-GB" sz="2800"/>
              <a:t>example of object oriented design</a:t>
            </a:r>
            <a:endParaRPr lang="en-US" altLang="en-GB" sz="2800"/>
          </a:p>
        </p:txBody>
      </p:sp>
      <p:sp>
        <p:nvSpPr>
          <p:cNvPr id="4" name="Slide Number Placeholder 3"/>
          <p:cNvSpPr>
            <a:spLocks noGrp="1"/>
          </p:cNvSpPr>
          <p:nvPr>
            <p:ph type="sldNum" sz="quarter" idx="12"/>
          </p:nvPr>
        </p:nvSpPr>
        <p:spPr/>
        <p:txBody>
          <a:bodyPr/>
          <a:p>
            <a:fld id="{69F7B5B7-02DC-439C-A58F-A6E406A36D8B}" type="slidenum">
              <a:rPr lang="en-US"/>
            </a:fld>
            <a:endParaRPr lang="en-US"/>
          </a:p>
        </p:txBody>
      </p:sp>
      <p:pic>
        <p:nvPicPr>
          <p:cNvPr id="11" name="Content Placeholder 10"/>
          <p:cNvPicPr>
            <a:picLocks noChangeAspect="1"/>
          </p:cNvPicPr>
          <p:nvPr>
            <p:ph idx="1"/>
          </p:nvPr>
        </p:nvPicPr>
        <p:blipFill>
          <a:blip r:embed="rId1"/>
          <a:stretch>
            <a:fillRect/>
          </a:stretch>
        </p:blipFill>
        <p:spPr>
          <a:xfrm>
            <a:off x="95250" y="914400"/>
            <a:ext cx="8642985" cy="5958840"/>
          </a:xfrm>
          <a:prstGeom prst="rect">
            <a:avLst/>
          </a:prstGeom>
          <a:ln>
            <a:solidFill>
              <a:schemeClr val="tx1"/>
            </a:solid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11BC6111-A922-484F-BF05-AE8BCBDB7642}" type="slidenum">
              <a:rPr lang="en-US"/>
            </a:fld>
            <a:endParaRPr lang="en-US"/>
          </a:p>
        </p:txBody>
      </p:sp>
      <p:sp>
        <p:nvSpPr>
          <p:cNvPr id="27649" name="Rectangle 1"/>
          <p:cNvSpPr>
            <a:spLocks noGrp="1" noChangeArrowheads="1"/>
          </p:cNvSpPr>
          <p:nvPr>
            <p:ph type="title"/>
          </p:nvPr>
        </p:nvSpPr>
        <p:spPr>
          <a:xfrm>
            <a:off x="406400" y="228601"/>
            <a:ext cx="7770813" cy="700070"/>
          </a:xfrm>
        </p:spPr>
        <p:txBody>
          <a:bodyPr lIns="18000" tIns="46800" rIns="18000" bIns="46800" anchor="ctr"/>
          <a:lstStyle/>
          <a:p>
            <a:pPr>
              <a:spcBef>
                <a:spcPts val="1000"/>
              </a:spcBef>
            </a:pPr>
            <a:r>
              <a:rPr lang="en-US" altLang="en-GB" dirty="0">
                <a:solidFill>
                  <a:srgbClr val="0033CC"/>
                </a:solidFill>
              </a:rPr>
              <a:t>d) </a:t>
            </a:r>
            <a:r>
              <a:rPr lang="en-GB" dirty="0">
                <a:solidFill>
                  <a:srgbClr val="0033CC"/>
                </a:solidFill>
              </a:rPr>
              <a:t>Implementation</a:t>
            </a:r>
            <a:endParaRPr lang="en-GB" dirty="0">
              <a:solidFill>
                <a:srgbClr val="0033CC"/>
              </a:solidFill>
            </a:endParaRPr>
          </a:p>
        </p:txBody>
      </p:sp>
      <p:sp>
        <p:nvSpPr>
          <p:cNvPr id="27650" name="Rectangle 2"/>
          <p:cNvSpPr>
            <a:spLocks noGrp="1" noChangeArrowheads="1"/>
          </p:cNvSpPr>
          <p:nvPr>
            <p:ph type="body" idx="1"/>
          </p:nvPr>
        </p:nvSpPr>
        <p:spPr>
          <a:xfrm>
            <a:off x="285720" y="1000108"/>
            <a:ext cx="8858280" cy="5643602"/>
          </a:xfrm>
        </p:spPr>
        <p:txBody>
          <a:bodyPr lIns="18000" tIns="46800" rIns="18000" bIns="46800"/>
          <a:lstStyle/>
          <a:p>
            <a:pPr>
              <a:spcBef>
                <a:spcPts val="915"/>
              </a:spcBef>
            </a:pPr>
            <a:r>
              <a:rPr lang="en-GB" sz="2000" b="1" dirty="0"/>
              <a:t>Purpose of implementation phase (aka </a:t>
            </a:r>
            <a:r>
              <a:rPr lang="en-GB" sz="2000" b="1" dirty="0">
                <a:solidFill>
                  <a:srgbClr val="800000"/>
                </a:solidFill>
              </a:rPr>
              <a:t>coding and unit testing</a:t>
            </a:r>
            <a:r>
              <a:rPr lang="en-GB" sz="2000" b="1" dirty="0"/>
              <a:t> phase):</a:t>
            </a:r>
            <a:endParaRPr lang="en-GB" sz="2000" b="1" dirty="0"/>
          </a:p>
          <a:p>
            <a:pPr lvl="1">
              <a:spcBef>
                <a:spcPts val="825"/>
              </a:spcBef>
            </a:pPr>
            <a:r>
              <a:rPr lang="en-GB" sz="2000" b="1" dirty="0">
                <a:solidFill>
                  <a:srgbClr val="002060"/>
                </a:solidFill>
              </a:rPr>
              <a:t>translate software design into source code</a:t>
            </a:r>
            <a:r>
              <a:rPr lang="en-GB" sz="2000" dirty="0" smtClean="0"/>
              <a:t>.</a:t>
            </a:r>
            <a:endParaRPr lang="en-GB" sz="2000" dirty="0" smtClean="0"/>
          </a:p>
          <a:p>
            <a:pPr>
              <a:spcBef>
                <a:spcPts val="825"/>
              </a:spcBef>
            </a:pPr>
            <a:endParaRPr lang="en-GB" sz="2000" dirty="0" smtClean="0"/>
          </a:p>
          <a:p>
            <a:pPr>
              <a:spcBef>
                <a:spcPts val="825"/>
              </a:spcBef>
            </a:pPr>
            <a:r>
              <a:rPr lang="en-GB" sz="2000" dirty="0" smtClean="0"/>
              <a:t>During the implementation phase: </a:t>
            </a:r>
            <a:endParaRPr lang="en-GB" sz="2000" dirty="0" smtClean="0"/>
          </a:p>
          <a:p>
            <a:pPr lvl="1">
              <a:spcBef>
                <a:spcPts val="725"/>
              </a:spcBef>
            </a:pPr>
            <a:r>
              <a:rPr lang="en-GB" sz="2000" dirty="0" smtClean="0"/>
              <a:t>each module of the design is coded, </a:t>
            </a:r>
            <a:endParaRPr lang="en-GB" sz="2000" dirty="0" smtClean="0"/>
          </a:p>
          <a:p>
            <a:pPr lvl="1">
              <a:spcBef>
                <a:spcPts val="725"/>
              </a:spcBef>
            </a:pPr>
            <a:r>
              <a:rPr lang="en-GB" sz="2000" dirty="0" smtClean="0"/>
              <a:t>each module is </a:t>
            </a:r>
            <a:r>
              <a:rPr lang="en-GB" sz="2000" b="1" dirty="0" smtClean="0">
                <a:solidFill>
                  <a:srgbClr val="002060"/>
                </a:solidFill>
              </a:rPr>
              <a:t>unit</a:t>
            </a:r>
            <a:r>
              <a:rPr lang="en-GB" sz="2000" dirty="0" smtClean="0"/>
              <a:t> tested</a:t>
            </a:r>
            <a:endParaRPr lang="en-GB" sz="2000" dirty="0" smtClean="0"/>
          </a:p>
          <a:p>
            <a:pPr lvl="2">
              <a:spcBef>
                <a:spcPts val="640"/>
              </a:spcBef>
            </a:pPr>
            <a:r>
              <a:rPr lang="en-GB" sz="2000" dirty="0" smtClean="0"/>
              <a:t>tested independently as a stand alone unit, and debugged, </a:t>
            </a:r>
            <a:endParaRPr lang="en-GB" sz="2000" dirty="0" smtClean="0"/>
          </a:p>
          <a:p>
            <a:pPr lvl="1">
              <a:spcBef>
                <a:spcPts val="725"/>
              </a:spcBef>
            </a:pPr>
            <a:r>
              <a:rPr lang="en-GB" sz="2000" dirty="0" smtClean="0"/>
              <a:t>each module is documented.</a:t>
            </a:r>
            <a:endParaRPr lang="en-GB" sz="2000" dirty="0" smtClean="0"/>
          </a:p>
          <a:p>
            <a:pPr>
              <a:spcBef>
                <a:spcPts val="825"/>
              </a:spcBef>
            </a:pPr>
            <a:r>
              <a:rPr lang="en-GB" sz="2000" b="1" dirty="0" smtClean="0"/>
              <a:t>The purpose of  unit testing:</a:t>
            </a:r>
            <a:endParaRPr lang="en-GB" sz="2000" b="1" dirty="0" smtClean="0"/>
          </a:p>
          <a:p>
            <a:pPr lvl="1">
              <a:spcBef>
                <a:spcPts val="725"/>
              </a:spcBef>
            </a:pPr>
            <a:r>
              <a:rPr lang="en-GB" sz="2000" dirty="0" smtClean="0"/>
              <a:t>test if individual modules work correctly.  </a:t>
            </a:r>
            <a:endParaRPr lang="en-GB" sz="2000" dirty="0" smtClean="0"/>
          </a:p>
          <a:p>
            <a:pPr>
              <a:spcBef>
                <a:spcPts val="825"/>
              </a:spcBef>
            </a:pPr>
            <a:endParaRPr lang="en-GB" sz="2000" b="1" dirty="0" smtClean="0"/>
          </a:p>
          <a:p>
            <a:pPr>
              <a:spcBef>
                <a:spcPts val="825"/>
              </a:spcBef>
            </a:pPr>
            <a:r>
              <a:rPr lang="en-GB" sz="2000" b="1" dirty="0" smtClean="0"/>
              <a:t>The end product of implementation  phase: </a:t>
            </a:r>
            <a:endParaRPr lang="en-GB" sz="2000" b="1" dirty="0" smtClean="0"/>
          </a:p>
          <a:p>
            <a:pPr lvl="1">
              <a:spcBef>
                <a:spcPts val="725"/>
              </a:spcBef>
            </a:pPr>
            <a:r>
              <a:rPr lang="en-GB" sz="2000" b="1" dirty="0" smtClean="0">
                <a:solidFill>
                  <a:srgbClr val="0033CC"/>
                </a:solidFill>
              </a:rPr>
              <a:t>a set of program modules that have been tested individually.</a:t>
            </a:r>
            <a:endParaRPr lang="en-GB" sz="2000" b="1" dirty="0" smtClean="0">
              <a:solidFill>
                <a:srgbClr val="0033CC"/>
              </a:solidFill>
            </a:endParaRPr>
          </a:p>
          <a:p>
            <a:pPr>
              <a:spcBef>
                <a:spcPts val="825"/>
              </a:spcBef>
            </a:pPr>
            <a:endParaRPr lang="en-GB" sz="2000" dirty="0" smtClean="0"/>
          </a:p>
          <a:p>
            <a:pPr lvl="1">
              <a:spcBef>
                <a:spcPts val="725"/>
              </a:spcBef>
            </a:pPr>
            <a:endParaRPr lang="en-GB" sz="2000" b="1" dirty="0" smtClean="0"/>
          </a:p>
          <a:p>
            <a:pPr lvl="1">
              <a:spcBef>
                <a:spcPts val="825"/>
              </a:spcBef>
              <a:buNone/>
            </a:pPr>
            <a:r>
              <a:rPr lang="en-GB" sz="2000" b="1" dirty="0" smtClean="0"/>
              <a:t> </a:t>
            </a:r>
            <a:endParaRPr lang="en-GB" sz="2000" b="1"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3F50C7A4-2A89-4475-B2A0-27221D69EBA3}" type="slidenum">
              <a:rPr lang="en-US"/>
            </a:fld>
            <a:endParaRPr lang="en-US"/>
          </a:p>
        </p:txBody>
      </p:sp>
      <p:sp>
        <p:nvSpPr>
          <p:cNvPr id="30721" name="Rectangle 1"/>
          <p:cNvSpPr>
            <a:spLocks noGrp="1" noChangeArrowheads="1"/>
          </p:cNvSpPr>
          <p:nvPr>
            <p:ph type="title"/>
          </p:nvPr>
        </p:nvSpPr>
        <p:spPr>
          <a:xfrm>
            <a:off x="406400" y="228601"/>
            <a:ext cx="7770813" cy="771508"/>
          </a:xfrm>
        </p:spPr>
        <p:txBody>
          <a:bodyPr lIns="18000" tIns="46800" rIns="18000" bIns="46800" anchor="ctr"/>
          <a:lstStyle/>
          <a:p>
            <a:pPr>
              <a:spcBef>
                <a:spcPts val="800"/>
              </a:spcBef>
            </a:pPr>
            <a:r>
              <a:rPr lang="en-GB" sz="2800" dirty="0">
                <a:solidFill>
                  <a:srgbClr val="0033CC"/>
                </a:solidFill>
              </a:rPr>
              <a:t>Integration and System Testing</a:t>
            </a:r>
            <a:endParaRPr lang="en-GB" sz="2800" dirty="0">
              <a:solidFill>
                <a:srgbClr val="0033CC"/>
              </a:solidFill>
            </a:endParaRPr>
          </a:p>
        </p:txBody>
      </p:sp>
      <p:sp>
        <p:nvSpPr>
          <p:cNvPr id="30722" name="Rectangle 2"/>
          <p:cNvSpPr>
            <a:spLocks noGrp="1" noChangeArrowheads="1"/>
          </p:cNvSpPr>
          <p:nvPr>
            <p:ph type="body" idx="1"/>
          </p:nvPr>
        </p:nvSpPr>
        <p:spPr>
          <a:xfrm>
            <a:off x="285720" y="1000108"/>
            <a:ext cx="8429684" cy="5572163"/>
          </a:xfrm>
        </p:spPr>
        <p:txBody>
          <a:bodyPr lIns="18000" tIns="46800" rIns="18000" bIns="46800"/>
          <a:lstStyle/>
          <a:p>
            <a:pPr>
              <a:spcBef>
                <a:spcPts val="1000"/>
              </a:spcBef>
            </a:pPr>
            <a:r>
              <a:rPr lang="en-GB" sz="2000" b="1" dirty="0"/>
              <a:t>Different modules are integrated in a planned manner:</a:t>
            </a:r>
            <a:endParaRPr lang="en-GB" sz="2000" b="1" dirty="0"/>
          </a:p>
          <a:p>
            <a:pPr lvl="1">
              <a:spcBef>
                <a:spcPts val="725"/>
              </a:spcBef>
            </a:pPr>
            <a:r>
              <a:rPr lang="en-GB" sz="2000" b="1" dirty="0">
                <a:solidFill>
                  <a:srgbClr val="800000"/>
                </a:solidFill>
              </a:rPr>
              <a:t>modules are almost never integrated in one shot.</a:t>
            </a:r>
            <a:endParaRPr lang="en-GB" sz="2000" b="1" dirty="0">
              <a:solidFill>
                <a:srgbClr val="800000"/>
              </a:solidFill>
            </a:endParaRPr>
          </a:p>
          <a:p>
            <a:pPr lvl="1">
              <a:spcBef>
                <a:spcPts val="725"/>
              </a:spcBef>
            </a:pPr>
            <a:r>
              <a:rPr lang="en-GB" sz="2000" b="1" dirty="0"/>
              <a:t>Normally integration is carried out through a number of steps.</a:t>
            </a:r>
            <a:endParaRPr lang="en-GB" sz="2000" b="1" dirty="0"/>
          </a:p>
          <a:p>
            <a:pPr>
              <a:spcBef>
                <a:spcPts val="1000"/>
              </a:spcBef>
            </a:pPr>
            <a:endParaRPr lang="en-GB" sz="2000" b="1" dirty="0" smtClean="0"/>
          </a:p>
          <a:p>
            <a:pPr>
              <a:spcBef>
                <a:spcPts val="1000"/>
              </a:spcBef>
            </a:pPr>
            <a:r>
              <a:rPr lang="en-GB" sz="2000" b="1" dirty="0" smtClean="0"/>
              <a:t>During </a:t>
            </a:r>
            <a:r>
              <a:rPr lang="en-GB" sz="2000" b="1" dirty="0"/>
              <a:t>each integration step, </a:t>
            </a:r>
            <a:endParaRPr lang="en-GB" sz="2000" b="1" dirty="0"/>
          </a:p>
          <a:p>
            <a:pPr lvl="1">
              <a:spcBef>
                <a:spcPts val="725"/>
              </a:spcBef>
            </a:pPr>
            <a:r>
              <a:rPr lang="en-GB" sz="2000" b="1" dirty="0"/>
              <a:t>the partially integrated system is tested.</a:t>
            </a:r>
            <a:endParaRPr lang="en-GB" sz="2000" b="1" dirty="0"/>
          </a:p>
        </p:txBody>
      </p:sp>
      <p:grpSp>
        <p:nvGrpSpPr>
          <p:cNvPr id="5" name="Group 2"/>
          <p:cNvGrpSpPr/>
          <p:nvPr/>
        </p:nvGrpSpPr>
        <p:grpSpPr bwMode="auto">
          <a:xfrm>
            <a:off x="2714612" y="4000504"/>
            <a:ext cx="1370013" cy="912813"/>
            <a:chOff x="1872" y="1200"/>
            <a:chExt cx="863" cy="575"/>
          </a:xfrm>
        </p:grpSpPr>
        <p:sp>
          <p:nvSpPr>
            <p:cNvPr id="7" name="AutoShape 3"/>
            <p:cNvSpPr>
              <a:spLocks noChangeArrowheads="1"/>
            </p:cNvSpPr>
            <p:nvPr/>
          </p:nvSpPr>
          <p:spPr bwMode="auto">
            <a:xfrm>
              <a:off x="1872" y="1200"/>
              <a:ext cx="863" cy="575"/>
            </a:xfrm>
            <a:prstGeom prst="roundRect">
              <a:avLst>
                <a:gd name="adj" fmla="val 171"/>
              </a:avLst>
            </a:prstGeom>
            <a:solidFill>
              <a:srgbClr val="8BAE6C"/>
            </a:solidFill>
            <a:ln w="9525">
              <a:solidFill>
                <a:srgbClr val="003300"/>
              </a:solidFill>
              <a:round/>
            </a:ln>
          </p:spPr>
          <p:txBody>
            <a:bodyPr wrap="none" anchor="ctr"/>
            <a:lstStyle/>
            <a:p>
              <a:endParaRPr lang="en-IN"/>
            </a:p>
          </p:txBody>
        </p:sp>
        <p:sp>
          <p:nvSpPr>
            <p:cNvPr id="8" name="Text Box 4"/>
            <p:cNvSpPr txBox="1">
              <a:spLocks noChangeArrowheads="1"/>
            </p:cNvSpPr>
            <p:nvPr/>
          </p:nvSpPr>
          <p:spPr bwMode="auto">
            <a:xfrm>
              <a:off x="2045" y="1296"/>
              <a:ext cx="575" cy="326"/>
            </a:xfrm>
            <a:prstGeom prst="rect">
              <a:avLst/>
            </a:prstGeom>
            <a:noFill/>
            <a:ln w="9525">
              <a:noFill/>
              <a:miter lim="800000"/>
            </a:ln>
          </p:spPr>
          <p:txBody>
            <a:bodyPr lIns="18000" tIns="46800" rIns="18000" bIns="46800"/>
            <a:lstStyle/>
            <a:p>
              <a:pPr>
                <a:lnSpc>
                  <a:spcPct val="85000"/>
                </a:lnSpc>
                <a:spcBef>
                  <a:spcPts val="1600"/>
                </a:spcBef>
                <a:tabLst>
                  <a:tab pos="723900" algn="l"/>
                </a:tabLst>
              </a:pPr>
              <a:r>
                <a:rPr lang="en-GB" sz="2800" b="1">
                  <a:solidFill>
                    <a:srgbClr val="FFFFFF"/>
                  </a:solidFill>
                  <a:latin typeface="times" charset="0"/>
                </a:rPr>
                <a:t>M1</a:t>
              </a:r>
              <a:endParaRPr lang="en-GB" sz="2800" b="1">
                <a:solidFill>
                  <a:srgbClr val="FFFFFF"/>
                </a:solidFill>
                <a:latin typeface="times" charset="0"/>
              </a:endParaRPr>
            </a:p>
          </p:txBody>
        </p:sp>
      </p:grpSp>
      <p:grpSp>
        <p:nvGrpSpPr>
          <p:cNvPr id="9" name="Group 11"/>
          <p:cNvGrpSpPr/>
          <p:nvPr/>
        </p:nvGrpSpPr>
        <p:grpSpPr bwMode="auto">
          <a:xfrm>
            <a:off x="4071934" y="4000504"/>
            <a:ext cx="1065213" cy="912813"/>
            <a:chOff x="2592" y="1200"/>
            <a:chExt cx="671" cy="575"/>
          </a:xfrm>
        </p:grpSpPr>
        <p:sp>
          <p:nvSpPr>
            <p:cNvPr id="10" name="AutoShape 12"/>
            <p:cNvSpPr>
              <a:spLocks noChangeArrowheads="1"/>
            </p:cNvSpPr>
            <p:nvPr/>
          </p:nvSpPr>
          <p:spPr bwMode="auto">
            <a:xfrm>
              <a:off x="2592" y="1200"/>
              <a:ext cx="671" cy="575"/>
            </a:xfrm>
            <a:prstGeom prst="roundRect">
              <a:avLst>
                <a:gd name="adj" fmla="val 171"/>
              </a:avLst>
            </a:prstGeom>
            <a:solidFill>
              <a:srgbClr val="800000"/>
            </a:solidFill>
            <a:ln w="9525">
              <a:solidFill>
                <a:srgbClr val="003300"/>
              </a:solidFill>
              <a:round/>
            </a:ln>
          </p:spPr>
          <p:txBody>
            <a:bodyPr wrap="none" anchor="ctr"/>
            <a:lstStyle/>
            <a:p>
              <a:endParaRPr lang="en-IN"/>
            </a:p>
          </p:txBody>
        </p:sp>
        <p:sp>
          <p:nvSpPr>
            <p:cNvPr id="11" name="Text Box 13"/>
            <p:cNvSpPr txBox="1">
              <a:spLocks noChangeArrowheads="1"/>
            </p:cNvSpPr>
            <p:nvPr/>
          </p:nvSpPr>
          <p:spPr bwMode="auto">
            <a:xfrm>
              <a:off x="2688" y="1344"/>
              <a:ext cx="479" cy="326"/>
            </a:xfrm>
            <a:prstGeom prst="rect">
              <a:avLst/>
            </a:prstGeom>
            <a:noFill/>
            <a:ln w="9525">
              <a:noFill/>
              <a:miter lim="800000"/>
            </a:ln>
          </p:spPr>
          <p:txBody>
            <a:bodyPr lIns="18000" tIns="46800" rIns="18000" bIns="46800"/>
            <a:lstStyle/>
            <a:p>
              <a:pPr>
                <a:lnSpc>
                  <a:spcPct val="85000"/>
                </a:lnSpc>
                <a:spcBef>
                  <a:spcPts val="1600"/>
                </a:spcBef>
                <a:tabLst>
                  <a:tab pos="723900" algn="l"/>
                </a:tabLst>
              </a:pPr>
              <a:r>
                <a:rPr lang="en-GB" sz="2800" b="1" dirty="0">
                  <a:solidFill>
                    <a:srgbClr val="FFFFFF"/>
                  </a:solidFill>
                  <a:latin typeface="times" charset="0"/>
                </a:rPr>
                <a:t>M2</a:t>
              </a:r>
              <a:endParaRPr lang="en-GB" sz="2800" b="1" dirty="0">
                <a:solidFill>
                  <a:srgbClr val="FFFFFF"/>
                </a:solidFill>
                <a:latin typeface="times" charset="0"/>
              </a:endParaRPr>
            </a:p>
          </p:txBody>
        </p:sp>
      </p:grpSp>
      <p:grpSp>
        <p:nvGrpSpPr>
          <p:cNvPr id="13" name="Group 8"/>
          <p:cNvGrpSpPr/>
          <p:nvPr/>
        </p:nvGrpSpPr>
        <p:grpSpPr bwMode="auto">
          <a:xfrm>
            <a:off x="2714612" y="4929198"/>
            <a:ext cx="1355727" cy="912813"/>
            <a:chOff x="1872" y="1776"/>
            <a:chExt cx="719" cy="575"/>
          </a:xfrm>
        </p:grpSpPr>
        <p:sp>
          <p:nvSpPr>
            <p:cNvPr id="14" name="AutoShape 9"/>
            <p:cNvSpPr>
              <a:spLocks noChangeArrowheads="1"/>
            </p:cNvSpPr>
            <p:nvPr/>
          </p:nvSpPr>
          <p:spPr bwMode="auto">
            <a:xfrm>
              <a:off x="1872" y="1776"/>
              <a:ext cx="719" cy="575"/>
            </a:xfrm>
            <a:prstGeom prst="roundRect">
              <a:avLst>
                <a:gd name="adj" fmla="val 171"/>
              </a:avLst>
            </a:prstGeom>
            <a:solidFill>
              <a:srgbClr val="FF66FF"/>
            </a:solidFill>
            <a:ln w="9525">
              <a:solidFill>
                <a:srgbClr val="003300"/>
              </a:solidFill>
              <a:round/>
            </a:ln>
          </p:spPr>
          <p:txBody>
            <a:bodyPr wrap="none" anchor="ctr"/>
            <a:lstStyle/>
            <a:p>
              <a:endParaRPr lang="en-IN"/>
            </a:p>
          </p:txBody>
        </p:sp>
        <p:sp>
          <p:nvSpPr>
            <p:cNvPr id="15" name="Text Box 10"/>
            <p:cNvSpPr txBox="1">
              <a:spLocks noChangeArrowheads="1"/>
            </p:cNvSpPr>
            <p:nvPr/>
          </p:nvSpPr>
          <p:spPr bwMode="auto">
            <a:xfrm>
              <a:off x="1968" y="1872"/>
              <a:ext cx="479" cy="326"/>
            </a:xfrm>
            <a:prstGeom prst="rect">
              <a:avLst/>
            </a:prstGeom>
            <a:noFill/>
            <a:ln w="9525">
              <a:noFill/>
              <a:miter lim="800000"/>
            </a:ln>
          </p:spPr>
          <p:txBody>
            <a:bodyPr lIns="18000" tIns="46800" rIns="18000" bIns="46800"/>
            <a:lstStyle/>
            <a:p>
              <a:pPr>
                <a:lnSpc>
                  <a:spcPct val="85000"/>
                </a:lnSpc>
                <a:spcBef>
                  <a:spcPts val="1600"/>
                </a:spcBef>
                <a:tabLst>
                  <a:tab pos="723900" algn="l"/>
                </a:tabLst>
              </a:pPr>
              <a:r>
                <a:rPr lang="en-GB" sz="2800" b="1" dirty="0" smtClean="0">
                  <a:solidFill>
                    <a:srgbClr val="FFFFFF"/>
                  </a:solidFill>
                  <a:latin typeface="times" charset="0"/>
                </a:rPr>
                <a:t> M3</a:t>
              </a:r>
              <a:endParaRPr lang="en-GB" sz="2800" b="1" dirty="0">
                <a:solidFill>
                  <a:srgbClr val="FFFFFF"/>
                </a:solidFill>
                <a:latin typeface="times" charset="0"/>
              </a:endParaRPr>
            </a:p>
          </p:txBody>
        </p:sp>
      </p:grpSp>
      <p:grpSp>
        <p:nvGrpSpPr>
          <p:cNvPr id="16" name="Group 5"/>
          <p:cNvGrpSpPr/>
          <p:nvPr/>
        </p:nvGrpSpPr>
        <p:grpSpPr bwMode="auto">
          <a:xfrm>
            <a:off x="4071934" y="4929198"/>
            <a:ext cx="1065213" cy="912813"/>
            <a:chOff x="2592" y="1776"/>
            <a:chExt cx="671" cy="575"/>
          </a:xfrm>
        </p:grpSpPr>
        <p:sp>
          <p:nvSpPr>
            <p:cNvPr id="17" name="AutoShape 6"/>
            <p:cNvSpPr>
              <a:spLocks noChangeArrowheads="1"/>
            </p:cNvSpPr>
            <p:nvPr/>
          </p:nvSpPr>
          <p:spPr bwMode="auto">
            <a:xfrm>
              <a:off x="2592" y="1776"/>
              <a:ext cx="671" cy="575"/>
            </a:xfrm>
            <a:prstGeom prst="roundRect">
              <a:avLst>
                <a:gd name="adj" fmla="val 171"/>
              </a:avLst>
            </a:prstGeom>
            <a:solidFill>
              <a:srgbClr val="000099"/>
            </a:solidFill>
            <a:ln w="9525">
              <a:solidFill>
                <a:srgbClr val="003300"/>
              </a:solidFill>
              <a:round/>
            </a:ln>
          </p:spPr>
          <p:txBody>
            <a:bodyPr wrap="none" anchor="ctr"/>
            <a:lstStyle/>
            <a:p>
              <a:endParaRPr lang="en-IN"/>
            </a:p>
          </p:txBody>
        </p:sp>
        <p:sp>
          <p:nvSpPr>
            <p:cNvPr id="18" name="Text Box 7"/>
            <p:cNvSpPr txBox="1">
              <a:spLocks noChangeArrowheads="1"/>
            </p:cNvSpPr>
            <p:nvPr/>
          </p:nvSpPr>
          <p:spPr bwMode="auto">
            <a:xfrm>
              <a:off x="2688" y="1872"/>
              <a:ext cx="479" cy="326"/>
            </a:xfrm>
            <a:prstGeom prst="rect">
              <a:avLst/>
            </a:prstGeom>
            <a:noFill/>
            <a:ln w="9525">
              <a:noFill/>
              <a:miter lim="800000"/>
            </a:ln>
          </p:spPr>
          <p:txBody>
            <a:bodyPr lIns="18000" tIns="46800" rIns="18000" bIns="46800"/>
            <a:lstStyle/>
            <a:p>
              <a:pPr>
                <a:lnSpc>
                  <a:spcPct val="85000"/>
                </a:lnSpc>
                <a:spcBef>
                  <a:spcPts val="1600"/>
                </a:spcBef>
                <a:tabLst>
                  <a:tab pos="723900" algn="l"/>
                </a:tabLst>
              </a:pPr>
              <a:r>
                <a:rPr lang="en-GB" sz="2800" b="1">
                  <a:solidFill>
                    <a:srgbClr val="FFFFFF"/>
                  </a:solidFill>
                  <a:latin typeface="times" charset="0"/>
                </a:rPr>
                <a:t>M4</a:t>
              </a:r>
              <a:endParaRPr lang="en-GB" sz="2800" b="1">
                <a:solidFill>
                  <a:srgbClr val="FFFFFF"/>
                </a:solidFill>
                <a:latin typeface="times" charset="0"/>
              </a:endParaRPr>
            </a:p>
          </p:txBody>
        </p:sp>
      </p:gr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0C402973-54E1-4808-8608-30ACA5B166B4}" type="slidenum">
              <a:rPr lang="en-US"/>
            </a:fld>
            <a:endParaRPr lang="en-US"/>
          </a:p>
        </p:txBody>
      </p:sp>
      <p:sp>
        <p:nvSpPr>
          <p:cNvPr id="32769" name="Rectangle 1"/>
          <p:cNvSpPr>
            <a:spLocks noGrp="1" noChangeArrowheads="1"/>
          </p:cNvSpPr>
          <p:nvPr>
            <p:ph type="title"/>
          </p:nvPr>
        </p:nvSpPr>
        <p:spPr>
          <a:xfrm>
            <a:off x="406400" y="228601"/>
            <a:ext cx="7770813" cy="700070"/>
          </a:xfrm>
        </p:spPr>
        <p:txBody>
          <a:bodyPr lIns="18000" tIns="46800" rIns="18000" bIns="46800" anchor="ctr"/>
          <a:lstStyle/>
          <a:p>
            <a:pPr>
              <a:spcBef>
                <a:spcPts val="1000"/>
              </a:spcBef>
            </a:pPr>
            <a:r>
              <a:rPr lang="en-US" altLang="en-GB" sz="2800" dirty="0">
                <a:solidFill>
                  <a:srgbClr val="0033CC"/>
                </a:solidFill>
              </a:rPr>
              <a:t>e) </a:t>
            </a:r>
            <a:r>
              <a:rPr lang="en-GB" sz="2800" dirty="0">
                <a:solidFill>
                  <a:srgbClr val="0033CC"/>
                </a:solidFill>
              </a:rPr>
              <a:t>System Testing</a:t>
            </a:r>
            <a:endParaRPr lang="en-GB" sz="2800" dirty="0">
              <a:solidFill>
                <a:srgbClr val="0033CC"/>
              </a:solidFill>
            </a:endParaRPr>
          </a:p>
        </p:txBody>
      </p:sp>
      <p:sp>
        <p:nvSpPr>
          <p:cNvPr id="32770" name="Rectangle 2"/>
          <p:cNvSpPr>
            <a:spLocks noGrp="1" noChangeArrowheads="1"/>
          </p:cNvSpPr>
          <p:nvPr>
            <p:ph type="body" idx="1"/>
          </p:nvPr>
        </p:nvSpPr>
        <p:spPr>
          <a:xfrm>
            <a:off x="285720" y="1000108"/>
            <a:ext cx="8643998" cy="5489592"/>
          </a:xfrm>
        </p:spPr>
        <p:txBody>
          <a:bodyPr lIns="18000" tIns="46800" rIns="18000" bIns="46800"/>
          <a:lstStyle/>
          <a:p>
            <a:pPr>
              <a:spcBef>
                <a:spcPts val="825"/>
              </a:spcBef>
            </a:pPr>
            <a:r>
              <a:rPr lang="en-GB" sz="2400" b="1" dirty="0"/>
              <a:t>After all the modules have been successfully integrated and tested: </a:t>
            </a:r>
            <a:endParaRPr lang="en-GB" sz="2400" b="1" dirty="0"/>
          </a:p>
          <a:p>
            <a:pPr lvl="1">
              <a:spcBef>
                <a:spcPts val="725"/>
              </a:spcBef>
            </a:pPr>
            <a:r>
              <a:rPr lang="en-GB" sz="2400" b="1" dirty="0">
                <a:solidFill>
                  <a:srgbClr val="800000"/>
                </a:solidFill>
              </a:rPr>
              <a:t>system testing is carried out.</a:t>
            </a:r>
            <a:endParaRPr lang="en-GB" sz="2400" b="1" dirty="0">
              <a:solidFill>
                <a:srgbClr val="800000"/>
              </a:solidFill>
            </a:endParaRPr>
          </a:p>
          <a:p>
            <a:pPr>
              <a:spcBef>
                <a:spcPts val="825"/>
              </a:spcBef>
            </a:pPr>
            <a:endParaRPr lang="en-GB" sz="2400" b="1" u="sng" dirty="0" smtClean="0"/>
          </a:p>
          <a:p>
            <a:pPr>
              <a:spcBef>
                <a:spcPts val="825"/>
              </a:spcBef>
            </a:pPr>
            <a:r>
              <a:rPr lang="en-GB" sz="2400" b="1" u="sng" dirty="0" smtClean="0"/>
              <a:t>Goal </a:t>
            </a:r>
            <a:r>
              <a:rPr lang="en-GB" sz="2400" b="1" u="sng" dirty="0"/>
              <a:t>of system testing:</a:t>
            </a:r>
            <a:endParaRPr lang="en-GB" sz="2400" b="1" u="sng" dirty="0"/>
          </a:p>
          <a:p>
            <a:pPr lvl="1">
              <a:spcBef>
                <a:spcPts val="725"/>
              </a:spcBef>
            </a:pPr>
            <a:r>
              <a:rPr lang="en-GB" sz="2400" b="1" dirty="0">
                <a:solidFill>
                  <a:srgbClr val="000099"/>
                </a:solidFill>
                <a:latin typeface="Lucida Console" panose="020B0609040504020204" pitchFamily="49" charset="0"/>
              </a:rPr>
              <a:t>ensure that the developed system functions according to its requirements as specified in the SRS document</a:t>
            </a:r>
            <a:r>
              <a:rPr lang="en-GB" sz="2400" b="1" dirty="0">
                <a:solidFill>
                  <a:srgbClr val="000099"/>
                </a:solidFill>
              </a:rPr>
              <a:t>.</a:t>
            </a:r>
            <a:endParaRPr lang="en-GB" sz="2400" b="1" dirty="0">
              <a:solidFill>
                <a:srgbClr val="000099"/>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BC08575-762F-4C2A-8796-57BC7C3B21E4}" type="slidenum">
              <a:rPr lang="en-US"/>
            </a:fld>
            <a:endParaRPr lang="en-US"/>
          </a:p>
        </p:txBody>
      </p:sp>
      <p:sp>
        <p:nvSpPr>
          <p:cNvPr id="33793" name="Rectangle 1"/>
          <p:cNvSpPr>
            <a:spLocks noGrp="1" noChangeArrowheads="1"/>
          </p:cNvSpPr>
          <p:nvPr>
            <p:ph type="title"/>
          </p:nvPr>
        </p:nvSpPr>
        <p:spPr>
          <a:xfrm>
            <a:off x="406400" y="228601"/>
            <a:ext cx="7770813" cy="771508"/>
          </a:xfrm>
        </p:spPr>
        <p:txBody>
          <a:bodyPr lIns="18000" tIns="46800" rIns="18000" bIns="46800" anchor="ctr"/>
          <a:lstStyle/>
          <a:p>
            <a:pPr>
              <a:spcBef>
                <a:spcPts val="1000"/>
              </a:spcBef>
            </a:pPr>
            <a:r>
              <a:rPr lang="en-US" altLang="en-GB" sz="3200" dirty="0">
                <a:solidFill>
                  <a:srgbClr val="0033CC"/>
                </a:solidFill>
              </a:rPr>
              <a:t>f) </a:t>
            </a:r>
            <a:r>
              <a:rPr lang="en-GB" sz="3200" dirty="0">
                <a:solidFill>
                  <a:srgbClr val="0033CC"/>
                </a:solidFill>
              </a:rPr>
              <a:t>Maintenance</a:t>
            </a:r>
            <a:endParaRPr lang="en-GB" sz="3200" dirty="0">
              <a:solidFill>
                <a:srgbClr val="0033CC"/>
              </a:solidFill>
            </a:endParaRPr>
          </a:p>
        </p:txBody>
      </p:sp>
      <p:sp>
        <p:nvSpPr>
          <p:cNvPr id="33794" name="Rectangle 2"/>
          <p:cNvSpPr>
            <a:spLocks noGrp="1" noChangeArrowheads="1"/>
          </p:cNvSpPr>
          <p:nvPr>
            <p:ph type="body" idx="1"/>
          </p:nvPr>
        </p:nvSpPr>
        <p:spPr>
          <a:xfrm>
            <a:off x="428596" y="857232"/>
            <a:ext cx="8286808" cy="5715040"/>
          </a:xfrm>
        </p:spPr>
        <p:txBody>
          <a:bodyPr lIns="18000" tIns="46800" rIns="18000" bIns="46800"/>
          <a:lstStyle/>
          <a:p>
            <a:pPr>
              <a:spcBef>
                <a:spcPts val="915"/>
              </a:spcBef>
            </a:pPr>
            <a:r>
              <a:rPr lang="en-GB" sz="2000" b="1" dirty="0"/>
              <a:t>Maintenance of any software product: </a:t>
            </a:r>
            <a:endParaRPr lang="en-GB" sz="2000" b="1" dirty="0"/>
          </a:p>
          <a:p>
            <a:pPr lvl="1">
              <a:spcBef>
                <a:spcPts val="825"/>
              </a:spcBef>
            </a:pPr>
            <a:r>
              <a:rPr lang="en-GB" sz="2000" dirty="0"/>
              <a:t>requires much more effort than the effort to develop the product itself.</a:t>
            </a:r>
            <a:endParaRPr lang="en-GB" sz="2000" dirty="0"/>
          </a:p>
          <a:p>
            <a:pPr lvl="1">
              <a:spcBef>
                <a:spcPts val="825"/>
              </a:spcBef>
            </a:pPr>
            <a:r>
              <a:rPr lang="en-GB" sz="2000" b="1" dirty="0"/>
              <a:t>development effort to maintenance effort is typically 40:60</a:t>
            </a:r>
            <a:r>
              <a:rPr lang="en-GB" sz="2000" b="1" dirty="0" smtClean="0"/>
              <a:t>.</a:t>
            </a:r>
            <a:endParaRPr lang="en-GB" sz="2000" b="1" dirty="0" smtClean="0"/>
          </a:p>
          <a:p>
            <a:pPr>
              <a:spcBef>
                <a:spcPts val="640"/>
              </a:spcBef>
            </a:pPr>
            <a:r>
              <a:rPr lang="en-GB" sz="2000" u="sng" dirty="0" smtClean="0">
                <a:solidFill>
                  <a:srgbClr val="800000"/>
                </a:solidFill>
              </a:rPr>
              <a:t>Corrective maintenance:</a:t>
            </a:r>
            <a:r>
              <a:rPr lang="en-GB" sz="2000" dirty="0" smtClean="0"/>
              <a:t> </a:t>
            </a:r>
            <a:endParaRPr lang="en-GB" sz="2000" dirty="0" smtClean="0"/>
          </a:p>
          <a:p>
            <a:pPr lvl="1">
              <a:spcBef>
                <a:spcPts val="550"/>
              </a:spcBef>
            </a:pPr>
            <a:r>
              <a:rPr lang="en-GB" sz="2000" dirty="0" smtClean="0"/>
              <a:t>Correct errors which were not discovered during the product development  phases.</a:t>
            </a:r>
            <a:endParaRPr lang="en-GB" sz="2000" dirty="0" smtClean="0"/>
          </a:p>
          <a:p>
            <a:pPr>
              <a:spcBef>
                <a:spcPts val="640"/>
              </a:spcBef>
            </a:pPr>
            <a:endParaRPr lang="en-GB" sz="2000" u="sng" dirty="0" smtClean="0">
              <a:solidFill>
                <a:srgbClr val="800000"/>
              </a:solidFill>
            </a:endParaRPr>
          </a:p>
          <a:p>
            <a:pPr>
              <a:spcBef>
                <a:spcPts val="640"/>
              </a:spcBef>
            </a:pPr>
            <a:r>
              <a:rPr lang="en-GB" sz="2000" u="sng" dirty="0" smtClean="0">
                <a:solidFill>
                  <a:srgbClr val="800000"/>
                </a:solidFill>
              </a:rPr>
              <a:t>Perfective maintenance: </a:t>
            </a:r>
            <a:endParaRPr lang="en-GB" sz="2000" u="sng" dirty="0" smtClean="0">
              <a:solidFill>
                <a:srgbClr val="800000"/>
              </a:solidFill>
            </a:endParaRPr>
          </a:p>
          <a:p>
            <a:pPr lvl="1">
              <a:spcBef>
                <a:spcPts val="550"/>
              </a:spcBef>
            </a:pPr>
            <a:r>
              <a:rPr lang="en-GB" sz="2000" dirty="0" smtClean="0"/>
              <a:t>Improve implementation of the system</a:t>
            </a:r>
            <a:endParaRPr lang="en-GB" sz="2000" dirty="0" smtClean="0"/>
          </a:p>
          <a:p>
            <a:pPr lvl="1">
              <a:spcBef>
                <a:spcPts val="550"/>
              </a:spcBef>
            </a:pPr>
            <a:r>
              <a:rPr lang="en-GB" sz="2000" dirty="0" smtClean="0"/>
              <a:t>enhance functionalities of the system.</a:t>
            </a:r>
            <a:endParaRPr lang="en-GB" sz="2000" dirty="0" smtClean="0"/>
          </a:p>
          <a:p>
            <a:pPr>
              <a:spcBef>
                <a:spcPts val="640"/>
              </a:spcBef>
            </a:pPr>
            <a:endParaRPr lang="en-GB" sz="2000" u="sng" dirty="0" smtClean="0">
              <a:solidFill>
                <a:srgbClr val="800000"/>
              </a:solidFill>
            </a:endParaRPr>
          </a:p>
          <a:p>
            <a:pPr>
              <a:spcBef>
                <a:spcPts val="640"/>
              </a:spcBef>
            </a:pPr>
            <a:r>
              <a:rPr lang="en-GB" sz="2000" u="sng" dirty="0" smtClean="0">
                <a:solidFill>
                  <a:srgbClr val="800000"/>
                </a:solidFill>
              </a:rPr>
              <a:t>Adaptive maintenance:</a:t>
            </a:r>
            <a:r>
              <a:rPr lang="en-GB" sz="2000" dirty="0" smtClean="0"/>
              <a:t> </a:t>
            </a:r>
            <a:endParaRPr lang="en-GB" sz="2000" dirty="0" smtClean="0"/>
          </a:p>
          <a:p>
            <a:pPr lvl="1">
              <a:spcBef>
                <a:spcPts val="550"/>
              </a:spcBef>
            </a:pPr>
            <a:r>
              <a:rPr lang="en-GB" sz="2000" dirty="0" smtClean="0"/>
              <a:t>Port software to a new environment, </a:t>
            </a:r>
            <a:endParaRPr lang="en-GB" sz="2000" dirty="0" smtClean="0"/>
          </a:p>
          <a:p>
            <a:pPr lvl="2">
              <a:spcBef>
                <a:spcPts val="465"/>
              </a:spcBef>
            </a:pPr>
            <a:r>
              <a:rPr lang="en-GB" sz="2000" dirty="0" smtClean="0"/>
              <a:t>e.g. to a new computer or to a new operating system.</a:t>
            </a:r>
            <a:endParaRPr lang="en-GB" sz="2000" dirty="0" smtClean="0"/>
          </a:p>
          <a:p>
            <a:pPr lvl="1">
              <a:spcBef>
                <a:spcPts val="825"/>
              </a:spcBef>
            </a:pPr>
            <a:endParaRPr lang="en-GB" sz="2000" dirty="0" smtClean="0"/>
          </a:p>
          <a:p>
            <a:pPr lvl="1">
              <a:spcBef>
                <a:spcPts val="825"/>
              </a:spcBef>
              <a:buNone/>
            </a:pPr>
            <a:endParaRPr lang="en-GB" sz="2000"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sz="quarter" idx="12"/>
          </p:nvPr>
        </p:nvSpPr>
        <p:spPr/>
        <p:txBody>
          <a:bodyPr/>
          <a:p>
            <a:fld id="{69F7B5B7-02DC-439C-A58F-A6E406A36D8B}" type="slidenum">
              <a:rPr lang="en-US"/>
            </a:fld>
            <a:endParaRPr lang="en-US"/>
          </a:p>
        </p:txBody>
      </p:sp>
      <p:sp>
        <p:nvSpPr>
          <p:cNvPr id="35841" name="Rectangle 1"/>
          <p:cNvSpPr>
            <a:spLocks noGrp="1" noChangeArrowheads="1"/>
          </p:cNvSpPr>
          <p:nvPr/>
        </p:nvSpPr>
        <p:spPr>
          <a:xfrm>
            <a:off x="544830" y="3162301"/>
            <a:ext cx="7770813" cy="771508"/>
          </a:xfrm>
          <a:prstGeom prst="rect">
            <a:avLst/>
          </a:prstGeom>
          <a:noFill/>
          <a:ln w="9525">
            <a:solidFill>
              <a:schemeClr val="tx1"/>
            </a:solidFill>
            <a:miter lim="800000"/>
          </a:ln>
        </p:spPr>
        <p:txBody>
          <a:bodyPr vert="horz" wrap="square" lIns="18000" tIns="46800" rIns="18000" bIns="46800" numCol="1" anchor="ctr" anchorCtr="0" compatLnSpc="1"/>
          <a:lstStyle>
            <a:lvl1pPr algn="l" rtl="0" eaLnBrk="0" fontAlgn="base" hangingPunct="0">
              <a:spcBef>
                <a:spcPct val="0"/>
              </a:spcBef>
              <a:spcAft>
                <a:spcPct val="0"/>
              </a:spcAft>
              <a:defRPr kumimoji="1" sz="40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Arial Black" panose="020B0A04020102020204" pitchFamily="34" charset="0"/>
              </a:defRPr>
            </a:lvl2pPr>
            <a:lvl3pPr algn="l" rtl="0" eaLnBrk="0" fontAlgn="base" hangingPunct="0">
              <a:spcBef>
                <a:spcPct val="0"/>
              </a:spcBef>
              <a:spcAft>
                <a:spcPct val="0"/>
              </a:spcAft>
              <a:defRPr kumimoji="1" sz="4000">
                <a:solidFill>
                  <a:schemeClr val="tx2"/>
                </a:solidFill>
                <a:latin typeface="Arial Black" panose="020B0A04020102020204" pitchFamily="34" charset="0"/>
              </a:defRPr>
            </a:lvl3pPr>
            <a:lvl4pPr algn="l" rtl="0" eaLnBrk="0" fontAlgn="base" hangingPunct="0">
              <a:spcBef>
                <a:spcPct val="0"/>
              </a:spcBef>
              <a:spcAft>
                <a:spcPct val="0"/>
              </a:spcAft>
              <a:defRPr kumimoji="1" sz="4000">
                <a:solidFill>
                  <a:schemeClr val="tx2"/>
                </a:solidFill>
                <a:latin typeface="Arial Black" panose="020B0A04020102020204" pitchFamily="34" charset="0"/>
              </a:defRPr>
            </a:lvl4pPr>
            <a:lvl5pPr algn="l" rtl="0" eaLnBrk="0" fontAlgn="base" hangingPunct="0">
              <a:spcBef>
                <a:spcPct val="0"/>
              </a:spcBef>
              <a:spcAft>
                <a:spcPct val="0"/>
              </a:spcAft>
              <a:defRPr kumimoji="1" sz="4000">
                <a:solidFill>
                  <a:schemeClr val="tx2"/>
                </a:solidFill>
                <a:latin typeface="Arial Black" panose="020B0A04020102020204" pitchFamily="34" charset="0"/>
              </a:defRPr>
            </a:lvl5pPr>
            <a:lvl6pPr marL="457200" algn="l" rtl="0" eaLnBrk="0" fontAlgn="base" hangingPunct="0">
              <a:spcBef>
                <a:spcPct val="0"/>
              </a:spcBef>
              <a:spcAft>
                <a:spcPct val="0"/>
              </a:spcAft>
              <a:defRPr kumimoji="1" sz="4000">
                <a:solidFill>
                  <a:schemeClr val="tx2"/>
                </a:solidFill>
                <a:latin typeface="Arial Black" panose="020B0A04020102020204" pitchFamily="34" charset="0"/>
              </a:defRPr>
            </a:lvl6pPr>
            <a:lvl7pPr marL="914400" algn="l" rtl="0" eaLnBrk="0" fontAlgn="base" hangingPunct="0">
              <a:spcBef>
                <a:spcPct val="0"/>
              </a:spcBef>
              <a:spcAft>
                <a:spcPct val="0"/>
              </a:spcAft>
              <a:defRPr kumimoji="1" sz="4000">
                <a:solidFill>
                  <a:schemeClr val="tx2"/>
                </a:solidFill>
                <a:latin typeface="Arial Black" panose="020B0A04020102020204" pitchFamily="34" charset="0"/>
              </a:defRPr>
            </a:lvl7pPr>
            <a:lvl8pPr marL="1371600" algn="l" rtl="0" eaLnBrk="0" fontAlgn="base" hangingPunct="0">
              <a:spcBef>
                <a:spcPct val="0"/>
              </a:spcBef>
              <a:spcAft>
                <a:spcPct val="0"/>
              </a:spcAft>
              <a:defRPr kumimoji="1" sz="4000">
                <a:solidFill>
                  <a:schemeClr val="tx2"/>
                </a:solidFill>
                <a:latin typeface="Arial Black" panose="020B0A04020102020204" pitchFamily="34" charset="0"/>
              </a:defRPr>
            </a:lvl8pPr>
            <a:lvl9pPr marL="1828800" algn="l" rtl="0" eaLnBrk="0" fontAlgn="base" hangingPunct="0">
              <a:spcBef>
                <a:spcPct val="0"/>
              </a:spcBef>
              <a:spcAft>
                <a:spcPct val="0"/>
              </a:spcAft>
              <a:defRPr kumimoji="1" sz="4000">
                <a:solidFill>
                  <a:schemeClr val="tx2"/>
                </a:solidFill>
                <a:latin typeface="Arial Black" panose="020B0A04020102020204" pitchFamily="34" charset="0"/>
              </a:defRPr>
            </a:lvl9pPr>
          </a:lstStyle>
          <a:p>
            <a:pPr>
              <a:spcBef>
                <a:spcPts val="1000"/>
              </a:spcBef>
            </a:pPr>
            <a:r>
              <a:rPr lang="en-GB" dirty="0">
                <a:solidFill>
                  <a:srgbClr val="C00000"/>
                </a:solidFill>
              </a:rPr>
              <a:t>Iterative Waterfall Model</a:t>
            </a:r>
            <a:endParaRPr lang="en-GB" dirty="0">
              <a:solidFill>
                <a:srgbClr val="C00000"/>
              </a:solidFill>
            </a:endParaRPr>
          </a:p>
        </p:txBody>
      </p:sp>
      <p:sp>
        <p:nvSpPr>
          <p:cNvPr id="5" name="Text Box 4"/>
          <p:cNvSpPr txBox="1"/>
          <p:nvPr/>
        </p:nvSpPr>
        <p:spPr>
          <a:xfrm>
            <a:off x="544830" y="2476500"/>
            <a:ext cx="3931285" cy="460375"/>
          </a:xfrm>
          <a:prstGeom prst="rect">
            <a:avLst/>
          </a:prstGeom>
          <a:noFill/>
        </p:spPr>
        <p:txBody>
          <a:bodyPr wrap="square" rtlCol="0">
            <a:spAutoFit/>
          </a:bodyPr>
          <a:p>
            <a:r>
              <a:rPr lang="en-US" altLang="en-GB"/>
              <a:t>Model-2</a:t>
            </a:r>
            <a:endParaRPr lang="en-US" altLang="en-GB"/>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C266896-B85A-426A-B8E3-FB08C558124D}" type="slidenum">
              <a:rPr lang="en-US"/>
            </a:fld>
            <a:endParaRPr lang="en-US"/>
          </a:p>
        </p:txBody>
      </p:sp>
      <p:sp>
        <p:nvSpPr>
          <p:cNvPr id="35841" name="Rectangle 1"/>
          <p:cNvSpPr>
            <a:spLocks noGrp="1" noChangeArrowheads="1"/>
          </p:cNvSpPr>
          <p:nvPr>
            <p:ph type="title"/>
          </p:nvPr>
        </p:nvSpPr>
        <p:spPr>
          <a:xfrm>
            <a:off x="406400" y="228601"/>
            <a:ext cx="7770813" cy="771508"/>
          </a:xfrm>
        </p:spPr>
        <p:txBody>
          <a:bodyPr lIns="18000" tIns="46800" rIns="18000" bIns="46800" anchor="ctr"/>
          <a:lstStyle/>
          <a:p>
            <a:pPr>
              <a:spcBef>
                <a:spcPts val="1000"/>
              </a:spcBef>
            </a:pPr>
            <a:r>
              <a:rPr lang="en-GB" sz="2800" dirty="0">
                <a:solidFill>
                  <a:srgbClr val="0033CC"/>
                </a:solidFill>
              </a:rPr>
              <a:t>Iterative Waterfall Model</a:t>
            </a:r>
            <a:endParaRPr lang="en-GB" sz="2800" dirty="0">
              <a:solidFill>
                <a:srgbClr val="0033CC"/>
              </a:solidFill>
            </a:endParaRPr>
          </a:p>
        </p:txBody>
      </p:sp>
      <p:sp>
        <p:nvSpPr>
          <p:cNvPr id="35842" name="Rectangle 2"/>
          <p:cNvSpPr>
            <a:spLocks noGrp="1" noChangeArrowheads="1"/>
          </p:cNvSpPr>
          <p:nvPr>
            <p:ph type="body" idx="1"/>
          </p:nvPr>
        </p:nvSpPr>
        <p:spPr>
          <a:xfrm>
            <a:off x="285720" y="1000108"/>
            <a:ext cx="8858280" cy="5429288"/>
          </a:xfrm>
        </p:spPr>
        <p:txBody>
          <a:bodyPr lIns="18000" tIns="46800" rIns="18000" bIns="46800"/>
          <a:lstStyle/>
          <a:p>
            <a:pPr>
              <a:spcBef>
                <a:spcPts val="825"/>
              </a:spcBef>
            </a:pPr>
            <a:r>
              <a:rPr lang="en-GB" sz="2000" b="1" dirty="0"/>
              <a:t>Classical waterfall model is idealistic:</a:t>
            </a:r>
            <a:endParaRPr lang="en-GB" sz="2000" b="1" dirty="0"/>
          </a:p>
          <a:p>
            <a:pPr lvl="1">
              <a:spcBef>
                <a:spcPts val="725"/>
              </a:spcBef>
            </a:pPr>
            <a:r>
              <a:rPr lang="en-GB" sz="2000" dirty="0"/>
              <a:t>assumes that no defect is introduced during any development activity.</a:t>
            </a:r>
            <a:endParaRPr lang="en-GB" sz="2000" dirty="0"/>
          </a:p>
          <a:p>
            <a:pPr lvl="1">
              <a:spcBef>
                <a:spcPts val="725"/>
              </a:spcBef>
            </a:pPr>
            <a:r>
              <a:rPr lang="en-GB" sz="2000" dirty="0"/>
              <a:t>in practice: </a:t>
            </a:r>
            <a:endParaRPr lang="en-GB" sz="2000" dirty="0"/>
          </a:p>
          <a:p>
            <a:pPr lvl="2">
              <a:spcBef>
                <a:spcPts val="640"/>
              </a:spcBef>
            </a:pPr>
            <a:r>
              <a:rPr lang="en-GB" sz="2000" dirty="0"/>
              <a:t>defects do get introduced in almost every phase of the life cycle. </a:t>
            </a:r>
            <a:endParaRPr lang="en-GB" sz="2000" dirty="0" smtClean="0"/>
          </a:p>
          <a:p>
            <a:pPr>
              <a:spcBef>
                <a:spcPts val="915"/>
              </a:spcBef>
            </a:pPr>
            <a:r>
              <a:rPr lang="en-GB" sz="2000" dirty="0" smtClean="0"/>
              <a:t>Defects usually get detected much later in the life cycle: </a:t>
            </a:r>
            <a:endParaRPr lang="en-GB" sz="2000" dirty="0" smtClean="0"/>
          </a:p>
          <a:p>
            <a:pPr lvl="1">
              <a:spcBef>
                <a:spcPts val="825"/>
              </a:spcBef>
            </a:pPr>
            <a:r>
              <a:rPr lang="en-GB" sz="2000" dirty="0" smtClean="0"/>
              <a:t>For example, a design defect might go unnoticed till the coding or testing phase. </a:t>
            </a:r>
            <a:endParaRPr lang="en-GB" sz="2000" dirty="0" smtClean="0"/>
          </a:p>
          <a:p>
            <a:pPr>
              <a:spcBef>
                <a:spcPts val="1000"/>
              </a:spcBef>
            </a:pPr>
            <a:endParaRPr lang="en-GB" sz="2000" dirty="0" smtClean="0"/>
          </a:p>
          <a:p>
            <a:pPr>
              <a:spcBef>
                <a:spcPts val="1000"/>
              </a:spcBef>
            </a:pPr>
            <a:r>
              <a:rPr lang="en-GB" sz="2000" dirty="0" smtClean="0"/>
              <a:t>Once a defect is detected:</a:t>
            </a:r>
            <a:endParaRPr lang="en-GB" sz="2000" dirty="0" smtClean="0"/>
          </a:p>
          <a:p>
            <a:pPr lvl="1">
              <a:spcBef>
                <a:spcPts val="725"/>
              </a:spcBef>
            </a:pPr>
            <a:r>
              <a:rPr lang="en-GB" sz="2000" dirty="0" smtClean="0"/>
              <a:t>we need to go back to the phase where it was introduced</a:t>
            </a:r>
            <a:endParaRPr lang="en-GB" sz="2000" dirty="0" smtClean="0"/>
          </a:p>
          <a:p>
            <a:pPr lvl="1">
              <a:spcBef>
                <a:spcPts val="725"/>
              </a:spcBef>
            </a:pPr>
            <a:r>
              <a:rPr lang="en-GB" sz="2000" dirty="0" smtClean="0"/>
              <a:t> redo some of the work done during that and all subsequent phases. </a:t>
            </a:r>
            <a:endParaRPr lang="en-GB" sz="2000" dirty="0" smtClean="0"/>
          </a:p>
          <a:p>
            <a:pPr>
              <a:spcBef>
                <a:spcPts val="1000"/>
              </a:spcBef>
            </a:pPr>
            <a:endParaRPr lang="en-GB" sz="2400" dirty="0" smtClean="0">
              <a:solidFill>
                <a:srgbClr val="C00000"/>
              </a:solidFill>
            </a:endParaRPr>
          </a:p>
          <a:p>
            <a:pPr>
              <a:spcBef>
                <a:spcPts val="1000"/>
              </a:spcBef>
            </a:pPr>
            <a:r>
              <a:rPr lang="en-GB" sz="2400" b="1" dirty="0" smtClean="0">
                <a:solidFill>
                  <a:srgbClr val="C00000"/>
                </a:solidFill>
              </a:rPr>
              <a:t>Therefore we need feedback paths in the classical waterfall model.</a:t>
            </a:r>
            <a:endParaRPr lang="en-GB" sz="2400" b="1" dirty="0" smtClean="0">
              <a:solidFill>
                <a:srgbClr val="C00000"/>
              </a:solidFill>
            </a:endParaRPr>
          </a:p>
          <a:p>
            <a:pPr lvl="1">
              <a:spcBef>
                <a:spcPts val="825"/>
              </a:spcBef>
            </a:pPr>
            <a:endParaRPr lang="en-GB" sz="2000" b="1" dirty="0" smtClean="0"/>
          </a:p>
          <a:p>
            <a:pPr lvl="2">
              <a:spcBef>
                <a:spcPts val="640"/>
              </a:spcBef>
            </a:pPr>
            <a:endParaRPr lang="en-GB" sz="2000" b="1"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178800" cy="5629296"/>
          </a:xfrm>
        </p:spPr>
        <p:txBody>
          <a:bodyPr>
            <a:normAutofit lnSpcReduction="10000"/>
          </a:bodyPr>
          <a:lstStyle/>
          <a:p>
            <a:pPr algn="just"/>
            <a:r>
              <a:rPr lang="en-IN" sz="2400" dirty="0" smtClean="0"/>
              <a:t>Different life cycle models may map the basic development activities to phases in different ways. </a:t>
            </a:r>
            <a:endParaRPr lang="en-IN" sz="2400" dirty="0" smtClean="0"/>
          </a:p>
          <a:p>
            <a:pPr algn="just"/>
            <a:endParaRPr lang="en-IN" sz="2400" dirty="0" smtClean="0"/>
          </a:p>
          <a:p>
            <a:pPr algn="just"/>
            <a:r>
              <a:rPr lang="en-IN" sz="2400" dirty="0" smtClean="0"/>
              <a:t>Thus, no matter which life cycle model is followed, the basic activities are included in all life cycle models though the activities may be carried out in different orders in different life cycle models. </a:t>
            </a:r>
            <a:endParaRPr lang="en-IN" sz="2400" dirty="0" smtClean="0"/>
          </a:p>
          <a:p>
            <a:pPr algn="just"/>
            <a:endParaRPr lang="en-IN" sz="2400" dirty="0" smtClean="0"/>
          </a:p>
          <a:p>
            <a:pPr algn="just"/>
            <a:r>
              <a:rPr lang="en-IN" sz="2400" dirty="0" smtClean="0"/>
              <a:t>During any life cycle phase, more than one activity may also be carried out. </a:t>
            </a:r>
            <a:endParaRPr lang="en-IN" sz="2400" dirty="0" smtClean="0"/>
          </a:p>
          <a:p>
            <a:pPr algn="just"/>
            <a:endParaRPr lang="en-IN" sz="2400" dirty="0" smtClean="0"/>
          </a:p>
          <a:p>
            <a:pPr algn="just"/>
            <a:r>
              <a:rPr lang="en-IN" sz="2400" dirty="0" smtClean="0"/>
              <a:t>For example, the </a:t>
            </a:r>
            <a:r>
              <a:rPr lang="en-IN" sz="2400" b="1" dirty="0" smtClean="0"/>
              <a:t>design phase </a:t>
            </a:r>
            <a:r>
              <a:rPr lang="en-IN" sz="2400" dirty="0" smtClean="0"/>
              <a:t>might consist of the </a:t>
            </a:r>
            <a:r>
              <a:rPr lang="en-IN" sz="2400" b="1" dirty="0" smtClean="0"/>
              <a:t>structured analysis </a:t>
            </a:r>
            <a:r>
              <a:rPr lang="en-IN" sz="2400" dirty="0" smtClean="0"/>
              <a:t>activity followed by the </a:t>
            </a:r>
            <a:r>
              <a:rPr lang="en-IN" sz="2400" b="1" dirty="0" smtClean="0"/>
              <a:t>structured design activity.</a:t>
            </a:r>
            <a:endParaRPr lang="en-IN" sz="2400" b="1" dirty="0"/>
          </a:p>
        </p:txBody>
      </p:sp>
      <p:sp>
        <p:nvSpPr>
          <p:cNvPr id="4" name="Slide Number Placeholder 3"/>
          <p:cNvSpPr>
            <a:spLocks noGrp="1"/>
          </p:cNvSpPr>
          <p:nvPr>
            <p:ph type="sldNum" sz="quarter" idx="12"/>
          </p:nvPr>
        </p:nvSpPr>
        <p:spPr/>
        <p:txBody>
          <a:bodyPr/>
          <a:lstStyle/>
          <a:p>
            <a:pPr>
              <a:defRPr/>
            </a:pPr>
            <a:fld id="{62C565AA-0CA9-4319-AB16-8CC2AF3A98BD}" type="slidenum">
              <a:rPr lang="en-US" smtClean="0"/>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4"/>
          <p:cNvSpPr>
            <a:spLocks noGrp="1"/>
          </p:cNvSpPr>
          <p:nvPr>
            <p:ph type="sldNum" sz="quarter" idx="12"/>
          </p:nvPr>
        </p:nvSpPr>
        <p:spPr/>
        <p:txBody>
          <a:bodyPr/>
          <a:lstStyle/>
          <a:p>
            <a:fld id="{E18A8A59-BA90-4809-B630-531750B8F3E4}" type="slidenum">
              <a:rPr lang="en-US"/>
            </a:fld>
            <a:endParaRPr lang="en-US"/>
          </a:p>
        </p:txBody>
      </p:sp>
      <p:sp>
        <p:nvSpPr>
          <p:cNvPr id="38913" name="Rectangle 1"/>
          <p:cNvSpPr>
            <a:spLocks noGrp="1" noChangeArrowheads="1"/>
          </p:cNvSpPr>
          <p:nvPr>
            <p:ph type="title"/>
          </p:nvPr>
        </p:nvSpPr>
        <p:spPr>
          <a:xfrm>
            <a:off x="406400" y="228600"/>
            <a:ext cx="7770813" cy="1141413"/>
          </a:xfrm>
        </p:spPr>
        <p:txBody>
          <a:bodyPr lIns="18000" tIns="46800" rIns="18000" bIns="46800" anchor="ctr"/>
          <a:lstStyle/>
          <a:p>
            <a:pPr>
              <a:spcBef>
                <a:spcPts val="1000"/>
              </a:spcBef>
            </a:pPr>
            <a:r>
              <a:rPr lang="en-GB">
                <a:solidFill>
                  <a:srgbClr val="0033CC"/>
                </a:solidFill>
              </a:rPr>
              <a:t>Iterative Waterfall Model </a:t>
            </a:r>
            <a:r>
              <a:rPr lang="en-GB" sz="1600">
                <a:solidFill>
                  <a:srgbClr val="0033CC"/>
                </a:solidFill>
              </a:rPr>
              <a:t>(CONT.)</a:t>
            </a:r>
            <a:endParaRPr lang="en-GB" sz="1600">
              <a:solidFill>
                <a:srgbClr val="0033CC"/>
              </a:solidFill>
            </a:endParaRPr>
          </a:p>
        </p:txBody>
      </p:sp>
      <p:sp>
        <p:nvSpPr>
          <p:cNvPr id="38915" name="AutoShape 3"/>
          <p:cNvSpPr>
            <a:spLocks noChangeArrowheads="1"/>
          </p:cNvSpPr>
          <p:nvPr/>
        </p:nvSpPr>
        <p:spPr bwMode="auto">
          <a:xfrm>
            <a:off x="987425" y="1600200"/>
            <a:ext cx="2592705" cy="379730"/>
          </a:xfrm>
          <a:prstGeom prst="roundRect">
            <a:avLst>
              <a:gd name="adj" fmla="val 417"/>
            </a:avLst>
          </a:prstGeom>
          <a:noFill/>
          <a:ln w="38160">
            <a:solidFill>
              <a:srgbClr val="003300"/>
            </a:solidFill>
            <a:round/>
          </a:ln>
        </p:spPr>
        <p:txBody>
          <a:bodyPr wrap="none" anchor="ctr"/>
          <a:lstStyle/>
          <a:p>
            <a:endParaRPr lang="en-IN"/>
          </a:p>
        </p:txBody>
      </p:sp>
      <p:sp>
        <p:nvSpPr>
          <p:cNvPr id="38916" name="Text Box 4"/>
          <p:cNvSpPr txBox="1">
            <a:spLocks noChangeArrowheads="1"/>
          </p:cNvSpPr>
          <p:nvPr/>
        </p:nvSpPr>
        <p:spPr bwMode="auto">
          <a:xfrm>
            <a:off x="2363470" y="2209800"/>
            <a:ext cx="1978660" cy="483870"/>
          </a:xfrm>
          <a:prstGeom prst="rect">
            <a:avLst/>
          </a:prstGeom>
          <a:noFill/>
          <a:ln w="9525">
            <a:noFill/>
            <a:miter lim="800000"/>
          </a:ln>
        </p:spPr>
        <p:txBody>
          <a:bodyPr lIns="18000" tIns="46800" rIns="18000" bIns="46800"/>
          <a:lstStyle/>
          <a:p>
            <a:pPr>
              <a:lnSpc>
                <a:spcPct val="85000"/>
              </a:lnSpc>
              <a:spcBef>
                <a:spcPts val="1040"/>
              </a:spcBef>
              <a:tabLst>
                <a:tab pos="863600" algn="l"/>
                <a:tab pos="1728470" algn="l"/>
              </a:tabLst>
            </a:pPr>
            <a:endParaRPr lang="en-GB" sz="1800" b="1">
              <a:latin typeface="times" charset="0"/>
            </a:endParaRPr>
          </a:p>
        </p:txBody>
      </p:sp>
      <p:sp>
        <p:nvSpPr>
          <p:cNvPr id="38917" name="AutoShape 5"/>
          <p:cNvSpPr>
            <a:spLocks noChangeArrowheads="1"/>
          </p:cNvSpPr>
          <p:nvPr/>
        </p:nvSpPr>
        <p:spPr bwMode="auto">
          <a:xfrm>
            <a:off x="2363470" y="2209800"/>
            <a:ext cx="1751013" cy="379413"/>
          </a:xfrm>
          <a:prstGeom prst="roundRect">
            <a:avLst>
              <a:gd name="adj" fmla="val 417"/>
            </a:avLst>
          </a:prstGeom>
          <a:noFill/>
          <a:ln w="38160">
            <a:solidFill>
              <a:srgbClr val="003300"/>
            </a:solidFill>
            <a:round/>
          </a:ln>
        </p:spPr>
        <p:txBody>
          <a:bodyPr wrap="none" anchor="ctr"/>
          <a:lstStyle/>
          <a:p>
            <a:endParaRPr lang="en-IN"/>
          </a:p>
        </p:txBody>
      </p:sp>
      <p:sp>
        <p:nvSpPr>
          <p:cNvPr id="38918" name="Text Box 6"/>
          <p:cNvSpPr txBox="1">
            <a:spLocks noChangeArrowheads="1"/>
          </p:cNvSpPr>
          <p:nvPr/>
        </p:nvSpPr>
        <p:spPr bwMode="auto">
          <a:xfrm>
            <a:off x="2971800" y="2819400"/>
            <a:ext cx="1827213" cy="365125"/>
          </a:xfrm>
          <a:prstGeom prst="rect">
            <a:avLst/>
          </a:prstGeom>
          <a:noFill/>
          <a:ln w="9525">
            <a:noFill/>
            <a:miter lim="800000"/>
          </a:ln>
        </p:spPr>
        <p:txBody>
          <a:bodyPr lIns="18000" tIns="46800" rIns="18000" bIns="46800"/>
          <a:lstStyle/>
          <a:p>
            <a:pPr>
              <a:lnSpc>
                <a:spcPct val="85000"/>
              </a:lnSpc>
              <a:spcBef>
                <a:spcPts val="1040"/>
              </a:spcBef>
              <a:tabLst>
                <a:tab pos="863600" algn="l"/>
                <a:tab pos="1728470" algn="l"/>
              </a:tabLst>
            </a:pPr>
            <a:endParaRPr lang="en-GB" sz="1800" b="1">
              <a:latin typeface="times" charset="0"/>
            </a:endParaRPr>
          </a:p>
        </p:txBody>
      </p:sp>
      <p:sp>
        <p:nvSpPr>
          <p:cNvPr id="38919" name="AutoShape 7"/>
          <p:cNvSpPr>
            <a:spLocks noChangeArrowheads="1"/>
          </p:cNvSpPr>
          <p:nvPr/>
        </p:nvSpPr>
        <p:spPr bwMode="auto">
          <a:xfrm>
            <a:off x="2971800" y="2819400"/>
            <a:ext cx="1751013" cy="379413"/>
          </a:xfrm>
          <a:prstGeom prst="roundRect">
            <a:avLst>
              <a:gd name="adj" fmla="val 417"/>
            </a:avLst>
          </a:prstGeom>
          <a:noFill/>
          <a:ln w="38160">
            <a:solidFill>
              <a:srgbClr val="003300"/>
            </a:solidFill>
            <a:round/>
          </a:ln>
        </p:spPr>
        <p:txBody>
          <a:bodyPr wrap="none" anchor="ctr"/>
          <a:lstStyle/>
          <a:p>
            <a:endParaRPr lang="en-IN"/>
          </a:p>
        </p:txBody>
      </p:sp>
      <p:sp>
        <p:nvSpPr>
          <p:cNvPr id="38921" name="AutoShape 9"/>
          <p:cNvSpPr>
            <a:spLocks noChangeArrowheads="1"/>
          </p:cNvSpPr>
          <p:nvPr/>
        </p:nvSpPr>
        <p:spPr bwMode="auto">
          <a:xfrm>
            <a:off x="3581400" y="3429000"/>
            <a:ext cx="1751013" cy="379413"/>
          </a:xfrm>
          <a:prstGeom prst="roundRect">
            <a:avLst>
              <a:gd name="adj" fmla="val 417"/>
            </a:avLst>
          </a:prstGeom>
          <a:noFill/>
          <a:ln w="38160">
            <a:solidFill>
              <a:srgbClr val="003300"/>
            </a:solidFill>
            <a:round/>
          </a:ln>
        </p:spPr>
        <p:txBody>
          <a:bodyPr wrap="none" anchor="ctr"/>
          <a:lstStyle/>
          <a:p>
            <a:endParaRPr lang="en-IN"/>
          </a:p>
        </p:txBody>
      </p:sp>
      <p:sp>
        <p:nvSpPr>
          <p:cNvPr id="38923" name="AutoShape 11"/>
          <p:cNvSpPr>
            <a:spLocks noChangeArrowheads="1"/>
          </p:cNvSpPr>
          <p:nvPr/>
        </p:nvSpPr>
        <p:spPr bwMode="auto">
          <a:xfrm>
            <a:off x="4191000" y="4038600"/>
            <a:ext cx="1751013" cy="379413"/>
          </a:xfrm>
          <a:prstGeom prst="roundRect">
            <a:avLst>
              <a:gd name="adj" fmla="val 417"/>
            </a:avLst>
          </a:prstGeom>
          <a:noFill/>
          <a:ln w="38160">
            <a:solidFill>
              <a:srgbClr val="003300"/>
            </a:solidFill>
            <a:round/>
          </a:ln>
        </p:spPr>
        <p:txBody>
          <a:bodyPr wrap="none" anchor="ctr"/>
          <a:lstStyle/>
          <a:p>
            <a:endParaRPr lang="en-IN"/>
          </a:p>
        </p:txBody>
      </p:sp>
      <p:sp>
        <p:nvSpPr>
          <p:cNvPr id="38925" name="AutoShape 13"/>
          <p:cNvSpPr>
            <a:spLocks noChangeArrowheads="1"/>
          </p:cNvSpPr>
          <p:nvPr/>
        </p:nvSpPr>
        <p:spPr bwMode="auto">
          <a:xfrm>
            <a:off x="4800600" y="4719955"/>
            <a:ext cx="1751013" cy="379413"/>
          </a:xfrm>
          <a:prstGeom prst="roundRect">
            <a:avLst>
              <a:gd name="adj" fmla="val 417"/>
            </a:avLst>
          </a:prstGeom>
          <a:noFill/>
          <a:ln w="38160">
            <a:solidFill>
              <a:srgbClr val="003300"/>
            </a:solidFill>
            <a:round/>
          </a:ln>
        </p:spPr>
        <p:txBody>
          <a:bodyPr wrap="none" anchor="ctr"/>
          <a:lstStyle/>
          <a:p>
            <a:endParaRPr lang="en-IN"/>
          </a:p>
        </p:txBody>
      </p:sp>
      <p:sp>
        <p:nvSpPr>
          <p:cNvPr id="38926" name="Line 14"/>
          <p:cNvSpPr>
            <a:spLocks noChangeShapeType="1"/>
          </p:cNvSpPr>
          <p:nvPr/>
        </p:nvSpPr>
        <p:spPr bwMode="auto">
          <a:xfrm>
            <a:off x="3581400" y="1828800"/>
            <a:ext cx="228600" cy="0"/>
          </a:xfrm>
          <a:prstGeom prst="line">
            <a:avLst/>
          </a:prstGeom>
          <a:noFill/>
          <a:ln w="38160">
            <a:solidFill>
              <a:srgbClr val="003300"/>
            </a:solidFill>
            <a:round/>
          </a:ln>
        </p:spPr>
        <p:txBody>
          <a:bodyPr/>
          <a:lstStyle/>
          <a:p>
            <a:endParaRPr lang="en-IN"/>
          </a:p>
        </p:txBody>
      </p:sp>
      <p:sp>
        <p:nvSpPr>
          <p:cNvPr id="38927" name="Line 15"/>
          <p:cNvSpPr>
            <a:spLocks noChangeShapeType="1"/>
          </p:cNvSpPr>
          <p:nvPr/>
        </p:nvSpPr>
        <p:spPr bwMode="auto">
          <a:xfrm>
            <a:off x="3810000" y="1828800"/>
            <a:ext cx="0" cy="381000"/>
          </a:xfrm>
          <a:prstGeom prst="line">
            <a:avLst/>
          </a:prstGeom>
          <a:noFill/>
          <a:ln w="38160">
            <a:solidFill>
              <a:srgbClr val="003300"/>
            </a:solidFill>
            <a:round/>
            <a:tailEnd type="triangle" w="lg" len="lg"/>
          </a:ln>
        </p:spPr>
        <p:txBody>
          <a:bodyPr/>
          <a:lstStyle/>
          <a:p>
            <a:endParaRPr lang="en-IN"/>
          </a:p>
        </p:txBody>
      </p:sp>
      <p:sp>
        <p:nvSpPr>
          <p:cNvPr id="38928" name="Line 16"/>
          <p:cNvSpPr>
            <a:spLocks noChangeShapeType="1"/>
          </p:cNvSpPr>
          <p:nvPr/>
        </p:nvSpPr>
        <p:spPr bwMode="auto">
          <a:xfrm>
            <a:off x="4114800" y="2438400"/>
            <a:ext cx="228600" cy="0"/>
          </a:xfrm>
          <a:prstGeom prst="line">
            <a:avLst/>
          </a:prstGeom>
          <a:noFill/>
          <a:ln w="38160">
            <a:solidFill>
              <a:srgbClr val="003300"/>
            </a:solidFill>
            <a:round/>
          </a:ln>
        </p:spPr>
        <p:txBody>
          <a:bodyPr/>
          <a:lstStyle/>
          <a:p>
            <a:endParaRPr lang="en-IN"/>
          </a:p>
        </p:txBody>
      </p:sp>
      <p:sp>
        <p:nvSpPr>
          <p:cNvPr id="38929" name="Line 17"/>
          <p:cNvSpPr>
            <a:spLocks noChangeShapeType="1"/>
          </p:cNvSpPr>
          <p:nvPr/>
        </p:nvSpPr>
        <p:spPr bwMode="auto">
          <a:xfrm>
            <a:off x="4343400" y="2438400"/>
            <a:ext cx="0" cy="381000"/>
          </a:xfrm>
          <a:prstGeom prst="line">
            <a:avLst/>
          </a:prstGeom>
          <a:noFill/>
          <a:ln w="38160">
            <a:solidFill>
              <a:srgbClr val="003300"/>
            </a:solidFill>
            <a:round/>
            <a:tailEnd type="triangle" w="lg" len="lg"/>
          </a:ln>
        </p:spPr>
        <p:txBody>
          <a:bodyPr/>
          <a:lstStyle/>
          <a:p>
            <a:endParaRPr lang="en-IN"/>
          </a:p>
        </p:txBody>
      </p:sp>
      <p:sp>
        <p:nvSpPr>
          <p:cNvPr id="38930" name="Line 18"/>
          <p:cNvSpPr>
            <a:spLocks noChangeShapeType="1"/>
          </p:cNvSpPr>
          <p:nvPr/>
        </p:nvSpPr>
        <p:spPr bwMode="auto">
          <a:xfrm>
            <a:off x="4724400" y="3048000"/>
            <a:ext cx="228600" cy="0"/>
          </a:xfrm>
          <a:prstGeom prst="line">
            <a:avLst/>
          </a:prstGeom>
          <a:noFill/>
          <a:ln w="38160">
            <a:solidFill>
              <a:srgbClr val="003300"/>
            </a:solidFill>
            <a:round/>
          </a:ln>
        </p:spPr>
        <p:txBody>
          <a:bodyPr/>
          <a:lstStyle/>
          <a:p>
            <a:endParaRPr lang="en-IN"/>
          </a:p>
        </p:txBody>
      </p:sp>
      <p:sp>
        <p:nvSpPr>
          <p:cNvPr id="38931" name="Line 19"/>
          <p:cNvSpPr>
            <a:spLocks noChangeShapeType="1"/>
          </p:cNvSpPr>
          <p:nvPr/>
        </p:nvSpPr>
        <p:spPr bwMode="auto">
          <a:xfrm>
            <a:off x="4953000" y="3048000"/>
            <a:ext cx="0" cy="381000"/>
          </a:xfrm>
          <a:prstGeom prst="line">
            <a:avLst/>
          </a:prstGeom>
          <a:noFill/>
          <a:ln w="38160">
            <a:solidFill>
              <a:srgbClr val="003300"/>
            </a:solidFill>
            <a:round/>
            <a:tailEnd type="triangle" w="lg" len="lg"/>
          </a:ln>
        </p:spPr>
        <p:txBody>
          <a:bodyPr/>
          <a:lstStyle/>
          <a:p>
            <a:endParaRPr lang="en-IN"/>
          </a:p>
        </p:txBody>
      </p:sp>
      <p:sp>
        <p:nvSpPr>
          <p:cNvPr id="38932" name="Line 20"/>
          <p:cNvSpPr>
            <a:spLocks noChangeShapeType="1"/>
          </p:cNvSpPr>
          <p:nvPr/>
        </p:nvSpPr>
        <p:spPr bwMode="auto">
          <a:xfrm>
            <a:off x="5334000" y="3657600"/>
            <a:ext cx="228600" cy="0"/>
          </a:xfrm>
          <a:prstGeom prst="line">
            <a:avLst/>
          </a:prstGeom>
          <a:noFill/>
          <a:ln w="38160">
            <a:solidFill>
              <a:srgbClr val="003300"/>
            </a:solidFill>
            <a:round/>
          </a:ln>
        </p:spPr>
        <p:txBody>
          <a:bodyPr/>
          <a:lstStyle/>
          <a:p>
            <a:endParaRPr lang="en-IN"/>
          </a:p>
        </p:txBody>
      </p:sp>
      <p:sp>
        <p:nvSpPr>
          <p:cNvPr id="38933" name="Line 21"/>
          <p:cNvSpPr>
            <a:spLocks noChangeShapeType="1"/>
          </p:cNvSpPr>
          <p:nvPr/>
        </p:nvSpPr>
        <p:spPr bwMode="auto">
          <a:xfrm>
            <a:off x="5562600" y="3657600"/>
            <a:ext cx="0" cy="381000"/>
          </a:xfrm>
          <a:prstGeom prst="line">
            <a:avLst/>
          </a:prstGeom>
          <a:noFill/>
          <a:ln w="38160">
            <a:solidFill>
              <a:srgbClr val="003300"/>
            </a:solidFill>
            <a:round/>
            <a:tailEnd type="triangle" w="lg" len="lg"/>
          </a:ln>
        </p:spPr>
        <p:txBody>
          <a:bodyPr/>
          <a:lstStyle/>
          <a:p>
            <a:endParaRPr lang="en-IN"/>
          </a:p>
        </p:txBody>
      </p:sp>
      <p:sp>
        <p:nvSpPr>
          <p:cNvPr id="38934" name="Line 22"/>
          <p:cNvSpPr>
            <a:spLocks noChangeShapeType="1"/>
          </p:cNvSpPr>
          <p:nvPr/>
        </p:nvSpPr>
        <p:spPr bwMode="auto">
          <a:xfrm>
            <a:off x="5943600" y="4191000"/>
            <a:ext cx="228600" cy="0"/>
          </a:xfrm>
          <a:prstGeom prst="line">
            <a:avLst/>
          </a:prstGeom>
          <a:noFill/>
          <a:ln w="38160">
            <a:solidFill>
              <a:srgbClr val="003300"/>
            </a:solidFill>
            <a:round/>
          </a:ln>
        </p:spPr>
        <p:txBody>
          <a:bodyPr/>
          <a:lstStyle/>
          <a:p>
            <a:endParaRPr lang="en-IN"/>
          </a:p>
        </p:txBody>
      </p:sp>
      <p:sp>
        <p:nvSpPr>
          <p:cNvPr id="38935" name="Line 23"/>
          <p:cNvSpPr>
            <a:spLocks noChangeShapeType="1"/>
          </p:cNvSpPr>
          <p:nvPr/>
        </p:nvSpPr>
        <p:spPr bwMode="auto">
          <a:xfrm flipH="1">
            <a:off x="6172835" y="4191000"/>
            <a:ext cx="19685" cy="496570"/>
          </a:xfrm>
          <a:prstGeom prst="line">
            <a:avLst/>
          </a:prstGeom>
          <a:noFill/>
          <a:ln w="38160">
            <a:solidFill>
              <a:srgbClr val="003300"/>
            </a:solidFill>
            <a:round/>
            <a:tailEnd type="triangle" w="lg" len="lg"/>
          </a:ln>
        </p:spPr>
        <p:txBody>
          <a:bodyPr/>
          <a:lstStyle/>
          <a:p>
            <a:endParaRPr lang="en-IN"/>
          </a:p>
        </p:txBody>
      </p:sp>
      <p:sp>
        <p:nvSpPr>
          <p:cNvPr id="38936" name="Line 24"/>
          <p:cNvSpPr>
            <a:spLocks noChangeShapeType="1"/>
          </p:cNvSpPr>
          <p:nvPr/>
        </p:nvSpPr>
        <p:spPr bwMode="auto">
          <a:xfrm flipV="1">
            <a:off x="4419600" y="4419600"/>
            <a:ext cx="0" cy="457200"/>
          </a:xfrm>
          <a:prstGeom prst="line">
            <a:avLst/>
          </a:prstGeom>
          <a:noFill/>
          <a:ln w="38160">
            <a:solidFill>
              <a:srgbClr val="003300"/>
            </a:solidFill>
            <a:round/>
            <a:headEnd type="triangle" w="lg" len="lg"/>
            <a:tailEnd type="triangle" w="lg" len="lg"/>
          </a:ln>
        </p:spPr>
        <p:txBody>
          <a:bodyPr/>
          <a:lstStyle/>
          <a:p>
            <a:endParaRPr lang="en-IN"/>
          </a:p>
        </p:txBody>
      </p:sp>
      <p:sp>
        <p:nvSpPr>
          <p:cNvPr id="38937" name="Line 25"/>
          <p:cNvSpPr>
            <a:spLocks noChangeShapeType="1"/>
          </p:cNvSpPr>
          <p:nvPr/>
        </p:nvSpPr>
        <p:spPr bwMode="auto">
          <a:xfrm flipV="1">
            <a:off x="3276600" y="3200400"/>
            <a:ext cx="0" cy="1676400"/>
          </a:xfrm>
          <a:prstGeom prst="line">
            <a:avLst/>
          </a:prstGeom>
          <a:noFill/>
          <a:ln w="38160">
            <a:solidFill>
              <a:srgbClr val="003300"/>
            </a:solidFill>
            <a:round/>
            <a:headEnd type="triangle" w="lg" len="lg"/>
            <a:tailEnd type="triangle" w="lg" len="lg"/>
          </a:ln>
        </p:spPr>
        <p:txBody>
          <a:bodyPr/>
          <a:lstStyle/>
          <a:p>
            <a:endParaRPr lang="en-IN"/>
          </a:p>
        </p:txBody>
      </p:sp>
      <p:sp>
        <p:nvSpPr>
          <p:cNvPr id="38938" name="Line 26"/>
          <p:cNvSpPr>
            <a:spLocks noChangeShapeType="1"/>
          </p:cNvSpPr>
          <p:nvPr/>
        </p:nvSpPr>
        <p:spPr bwMode="auto">
          <a:xfrm flipV="1">
            <a:off x="3810000" y="3810000"/>
            <a:ext cx="0" cy="1066800"/>
          </a:xfrm>
          <a:prstGeom prst="line">
            <a:avLst/>
          </a:prstGeom>
          <a:noFill/>
          <a:ln w="38160">
            <a:solidFill>
              <a:srgbClr val="003300"/>
            </a:solidFill>
            <a:round/>
            <a:headEnd type="triangle" w="lg" len="lg"/>
            <a:tailEnd type="triangle" w="lg" len="lg"/>
          </a:ln>
        </p:spPr>
        <p:txBody>
          <a:bodyPr/>
          <a:lstStyle/>
          <a:p>
            <a:endParaRPr lang="en-IN"/>
          </a:p>
        </p:txBody>
      </p:sp>
      <p:sp>
        <p:nvSpPr>
          <p:cNvPr id="38939" name="Line 27"/>
          <p:cNvSpPr>
            <a:spLocks noChangeShapeType="1"/>
          </p:cNvSpPr>
          <p:nvPr/>
        </p:nvSpPr>
        <p:spPr bwMode="auto">
          <a:xfrm flipH="1">
            <a:off x="2057400" y="4876800"/>
            <a:ext cx="2743200" cy="0"/>
          </a:xfrm>
          <a:prstGeom prst="line">
            <a:avLst/>
          </a:prstGeom>
          <a:noFill/>
          <a:ln w="38160">
            <a:solidFill>
              <a:srgbClr val="003300"/>
            </a:solidFill>
            <a:round/>
          </a:ln>
        </p:spPr>
        <p:txBody>
          <a:bodyPr/>
          <a:lstStyle/>
          <a:p>
            <a:endParaRPr lang="en-IN"/>
          </a:p>
        </p:txBody>
      </p:sp>
      <p:sp>
        <p:nvSpPr>
          <p:cNvPr id="38940" name="Line 28"/>
          <p:cNvSpPr>
            <a:spLocks noChangeShapeType="1"/>
          </p:cNvSpPr>
          <p:nvPr/>
        </p:nvSpPr>
        <p:spPr bwMode="auto">
          <a:xfrm flipV="1">
            <a:off x="2057400" y="1981200"/>
            <a:ext cx="0" cy="2895600"/>
          </a:xfrm>
          <a:prstGeom prst="line">
            <a:avLst/>
          </a:prstGeom>
          <a:noFill/>
          <a:ln w="38160">
            <a:solidFill>
              <a:srgbClr val="003300"/>
            </a:solidFill>
            <a:round/>
            <a:headEnd type="triangle" w="lg" len="lg"/>
            <a:tailEnd type="triangle" w="lg" len="lg"/>
          </a:ln>
        </p:spPr>
        <p:txBody>
          <a:bodyPr/>
          <a:lstStyle/>
          <a:p>
            <a:endParaRPr lang="en-IN"/>
          </a:p>
        </p:txBody>
      </p:sp>
      <p:sp>
        <p:nvSpPr>
          <p:cNvPr id="38941" name="Line 29"/>
          <p:cNvSpPr>
            <a:spLocks noChangeShapeType="1"/>
          </p:cNvSpPr>
          <p:nvPr/>
        </p:nvSpPr>
        <p:spPr bwMode="auto">
          <a:xfrm flipV="1">
            <a:off x="2667000" y="2590800"/>
            <a:ext cx="0" cy="2286000"/>
          </a:xfrm>
          <a:prstGeom prst="line">
            <a:avLst/>
          </a:prstGeom>
          <a:noFill/>
          <a:ln w="38160">
            <a:solidFill>
              <a:srgbClr val="003300"/>
            </a:solidFill>
            <a:round/>
            <a:headEnd type="triangle" w="lg" len="lg"/>
            <a:tailEnd type="triangle" w="lg" len="lg"/>
          </a:ln>
        </p:spPr>
        <p:txBody>
          <a:bodyPr/>
          <a:lstStyle/>
          <a:p>
            <a:endParaRPr lang="en-IN"/>
          </a:p>
        </p:txBody>
      </p:sp>
      <p:sp>
        <p:nvSpPr>
          <p:cNvPr id="6148" name="Text Box 4"/>
          <p:cNvSpPr txBox="1">
            <a:spLocks noChangeArrowheads="1"/>
          </p:cNvSpPr>
          <p:nvPr>
            <p:custDataLst>
              <p:tags r:id="rId1"/>
            </p:custDataLst>
          </p:nvPr>
        </p:nvSpPr>
        <p:spPr bwMode="auto">
          <a:xfrm>
            <a:off x="1043940" y="1614170"/>
            <a:ext cx="2755900" cy="428625"/>
          </a:xfrm>
          <a:prstGeom prst="rect">
            <a:avLst/>
          </a:prstGeom>
          <a:noFill/>
          <a:ln w="9525">
            <a:noFill/>
            <a:miter lim="800000"/>
          </a:ln>
        </p:spPr>
        <p:txBody>
          <a:bodyPr lIns="18000" tIns="46800" rIns="18000" bIns="46800"/>
          <a:p>
            <a:pPr>
              <a:lnSpc>
                <a:spcPct val="85000"/>
              </a:lnSpc>
              <a:spcBef>
                <a:spcPts val="1150"/>
              </a:spcBef>
              <a:tabLst>
                <a:tab pos="863600" algn="l"/>
                <a:tab pos="1728470" algn="l"/>
              </a:tabLst>
            </a:pPr>
            <a:r>
              <a:rPr lang="en-US" altLang="zh-CN" sz="2000" dirty="0">
                <a:latin typeface="Times New Roman" panose="02020603050405020304" pitchFamily="18" charset="0"/>
                <a:sym typeface="+mn-ea"/>
              </a:rPr>
              <a:t>Feasibility Study</a:t>
            </a:r>
            <a:endParaRPr lang="en-GB" sz="2000" b="1">
              <a:latin typeface="times" charset="0"/>
            </a:endParaRPr>
          </a:p>
        </p:txBody>
      </p:sp>
      <p:sp>
        <p:nvSpPr>
          <p:cNvPr id="6150" name="Text Box 6"/>
          <p:cNvSpPr txBox="1">
            <a:spLocks noChangeArrowheads="1"/>
          </p:cNvSpPr>
          <p:nvPr>
            <p:custDataLst>
              <p:tags r:id="rId2"/>
            </p:custDataLst>
          </p:nvPr>
        </p:nvSpPr>
        <p:spPr bwMode="auto">
          <a:xfrm>
            <a:off x="2411730" y="2218373"/>
            <a:ext cx="2132013" cy="395287"/>
          </a:xfrm>
          <a:prstGeom prst="rect">
            <a:avLst/>
          </a:prstGeom>
          <a:noFill/>
          <a:ln w="9525">
            <a:noFill/>
            <a:miter lim="800000"/>
          </a:ln>
        </p:spPr>
        <p:txBody>
          <a:bodyPr lIns="18000" tIns="46800" rIns="18000" bIns="46800"/>
          <a:p>
            <a:pPr>
              <a:lnSpc>
                <a:spcPct val="85000"/>
              </a:lnSpc>
              <a:spcBef>
                <a:spcPts val="1150"/>
              </a:spcBef>
              <a:tabLst>
                <a:tab pos="863600" algn="l"/>
                <a:tab pos="1728470" algn="l"/>
              </a:tabLst>
            </a:pPr>
            <a:r>
              <a:rPr lang="en-US" altLang="zh-CN" sz="2000" dirty="0">
                <a:latin typeface="Times New Roman" panose="02020603050405020304" pitchFamily="18" charset="0"/>
                <a:sym typeface="+mn-ea"/>
              </a:rPr>
              <a:t>  Req Analysis</a:t>
            </a:r>
            <a:endParaRPr lang="en-GB" sz="2000" b="1">
              <a:latin typeface="times" charset="0"/>
            </a:endParaRPr>
          </a:p>
        </p:txBody>
      </p:sp>
      <p:sp>
        <p:nvSpPr>
          <p:cNvPr id="5" name="Text Box 4"/>
          <p:cNvSpPr txBox="1"/>
          <p:nvPr>
            <p:custDataLst>
              <p:tags r:id="rId3"/>
            </p:custDataLst>
          </p:nvPr>
        </p:nvSpPr>
        <p:spPr>
          <a:xfrm>
            <a:off x="2969260" y="2797810"/>
            <a:ext cx="1831340" cy="424180"/>
          </a:xfrm>
          <a:prstGeom prst="rect">
            <a:avLst/>
          </a:prstGeom>
          <a:noFill/>
        </p:spPr>
        <p:txBody>
          <a:bodyPr wrap="square" rtlCol="0" anchor="t">
            <a:noAutofit/>
          </a:bodyPr>
          <a:p>
            <a:pPr>
              <a:lnSpc>
                <a:spcPct val="85000"/>
              </a:lnSpc>
              <a:spcBef>
                <a:spcPts val="1150"/>
              </a:spcBef>
              <a:tabLst>
                <a:tab pos="863600" algn="l"/>
                <a:tab pos="1728470" algn="l"/>
              </a:tabLst>
            </a:pPr>
            <a:r>
              <a:rPr lang="en-US" altLang="zh-CN" sz="2000" dirty="0">
                <a:latin typeface="Times New Roman" panose="02020603050405020304" pitchFamily="18" charset="0"/>
                <a:sym typeface="+mn-ea"/>
              </a:rPr>
              <a:t>Design</a:t>
            </a:r>
            <a:endParaRPr lang="en-US" altLang="zh-CN" sz="2000" dirty="0">
              <a:latin typeface="Times New Roman" panose="02020603050405020304" pitchFamily="18" charset="0"/>
              <a:sym typeface="+mn-ea"/>
            </a:endParaRPr>
          </a:p>
        </p:txBody>
      </p:sp>
      <p:sp>
        <p:nvSpPr>
          <p:cNvPr id="6154" name="Text Box 10"/>
          <p:cNvSpPr txBox="1">
            <a:spLocks noChangeArrowheads="1"/>
          </p:cNvSpPr>
          <p:nvPr>
            <p:custDataLst>
              <p:tags r:id="rId4"/>
            </p:custDataLst>
          </p:nvPr>
        </p:nvSpPr>
        <p:spPr bwMode="auto">
          <a:xfrm>
            <a:off x="3581400" y="3432493"/>
            <a:ext cx="2132013" cy="395287"/>
          </a:xfrm>
          <a:prstGeom prst="rect">
            <a:avLst/>
          </a:prstGeom>
          <a:noFill/>
          <a:ln w="9525">
            <a:noFill/>
            <a:miter lim="800000"/>
          </a:ln>
        </p:spPr>
        <p:txBody>
          <a:bodyPr lIns="18000" tIns="46800" rIns="18000" bIns="46800"/>
          <a:p>
            <a:pPr>
              <a:lnSpc>
                <a:spcPct val="85000"/>
              </a:lnSpc>
              <a:spcBef>
                <a:spcPts val="1150"/>
              </a:spcBef>
              <a:tabLst>
                <a:tab pos="863600" algn="l"/>
                <a:tab pos="1728470" algn="l"/>
              </a:tabLst>
            </a:pPr>
            <a:r>
              <a:rPr lang="en-US" altLang="zh-CN" sz="2000" dirty="0">
                <a:latin typeface="Times New Roman" panose="02020603050405020304" pitchFamily="18" charset="0"/>
                <a:sym typeface="+mn-ea"/>
              </a:rPr>
              <a:t>  Code</a:t>
            </a:r>
            <a:endParaRPr lang="en-US" altLang="zh-CN" sz="2000" dirty="0">
              <a:latin typeface="Times New Roman" panose="02020603050405020304" pitchFamily="18" charset="0"/>
              <a:sym typeface="+mn-ea"/>
            </a:endParaRPr>
          </a:p>
          <a:p>
            <a:pPr>
              <a:lnSpc>
                <a:spcPct val="85000"/>
              </a:lnSpc>
              <a:spcBef>
                <a:spcPts val="1150"/>
              </a:spcBef>
              <a:tabLst>
                <a:tab pos="863600" algn="l"/>
                <a:tab pos="1728470" algn="l"/>
              </a:tabLst>
            </a:pPr>
            <a:endParaRPr lang="en-US" altLang="en-GB" sz="2000" b="1">
              <a:latin typeface="times" charset="0"/>
            </a:endParaRPr>
          </a:p>
        </p:txBody>
      </p:sp>
      <p:sp>
        <p:nvSpPr>
          <p:cNvPr id="6156" name="Text Box 12"/>
          <p:cNvSpPr txBox="1">
            <a:spLocks noChangeArrowheads="1"/>
          </p:cNvSpPr>
          <p:nvPr>
            <p:custDataLst>
              <p:tags r:id="rId5"/>
            </p:custDataLst>
          </p:nvPr>
        </p:nvSpPr>
        <p:spPr bwMode="auto">
          <a:xfrm>
            <a:off x="4211955" y="4038283"/>
            <a:ext cx="2132013" cy="395287"/>
          </a:xfrm>
          <a:prstGeom prst="rect">
            <a:avLst/>
          </a:prstGeom>
          <a:noFill/>
          <a:ln w="9525">
            <a:noFill/>
            <a:miter lim="800000"/>
          </a:ln>
        </p:spPr>
        <p:txBody>
          <a:bodyPr lIns="18000" tIns="46800" rIns="18000" bIns="46800"/>
          <a:p>
            <a:pPr>
              <a:lnSpc>
                <a:spcPct val="85000"/>
              </a:lnSpc>
              <a:spcBef>
                <a:spcPts val="1150"/>
              </a:spcBef>
              <a:tabLst>
                <a:tab pos="863600" algn="l"/>
                <a:tab pos="1728470" algn="l"/>
              </a:tabLst>
            </a:pPr>
            <a:r>
              <a:rPr lang="en-US" altLang="zh-CN" sz="2000" dirty="0">
                <a:latin typeface="Times New Roman" panose="02020603050405020304" pitchFamily="18" charset="0"/>
                <a:sym typeface="+mn-ea"/>
              </a:rPr>
              <a:t>  Test</a:t>
            </a:r>
            <a:endParaRPr lang="en-GB" sz="2000" b="1">
              <a:latin typeface="times" charset="0"/>
            </a:endParaRPr>
          </a:p>
        </p:txBody>
      </p:sp>
      <p:sp>
        <p:nvSpPr>
          <p:cNvPr id="9" name="Text Box 12"/>
          <p:cNvSpPr txBox="1">
            <a:spLocks noChangeArrowheads="1"/>
          </p:cNvSpPr>
          <p:nvPr>
            <p:custDataLst>
              <p:tags r:id="rId6"/>
            </p:custDataLst>
          </p:nvPr>
        </p:nvSpPr>
        <p:spPr bwMode="auto">
          <a:xfrm>
            <a:off x="4860290" y="4724718"/>
            <a:ext cx="2132013" cy="395287"/>
          </a:xfrm>
          <a:prstGeom prst="rect">
            <a:avLst/>
          </a:prstGeom>
          <a:noFill/>
          <a:ln w="9525">
            <a:noFill/>
            <a:miter lim="800000"/>
          </a:ln>
        </p:spPr>
        <p:txBody>
          <a:bodyPr lIns="18000" tIns="46800" rIns="18000" bIns="46800"/>
          <a:p>
            <a:pPr>
              <a:lnSpc>
                <a:spcPct val="85000"/>
              </a:lnSpc>
              <a:spcBef>
                <a:spcPts val="1150"/>
              </a:spcBef>
              <a:tabLst>
                <a:tab pos="863600" algn="l"/>
                <a:tab pos="1728470" algn="l"/>
              </a:tabLst>
            </a:pPr>
            <a:r>
              <a:rPr lang="en-US" altLang="zh-CN" sz="2000" dirty="0">
                <a:latin typeface="Times New Roman" panose="02020603050405020304" pitchFamily="18" charset="0"/>
                <a:sym typeface="+mn-ea"/>
              </a:rPr>
              <a:t>  Maintenance</a:t>
            </a:r>
            <a:endParaRPr lang="en-GB" sz="2000" b="1">
              <a:latin typeface="times"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846973F-00A9-4D20-BC48-C1A94B1FEAF2}" type="slidenum">
              <a:rPr lang="en-US"/>
            </a:fld>
            <a:endParaRPr lang="en-US"/>
          </a:p>
        </p:txBody>
      </p:sp>
      <p:sp>
        <p:nvSpPr>
          <p:cNvPr id="39937" name="Rectangle 1"/>
          <p:cNvSpPr>
            <a:spLocks noGrp="1" noChangeArrowheads="1"/>
          </p:cNvSpPr>
          <p:nvPr>
            <p:ph type="title"/>
          </p:nvPr>
        </p:nvSpPr>
        <p:spPr>
          <a:xfrm>
            <a:off x="406400" y="228601"/>
            <a:ext cx="8380442" cy="700070"/>
          </a:xfrm>
        </p:spPr>
        <p:txBody>
          <a:bodyPr lIns="18000" tIns="46800" rIns="18000" bIns="46800" anchor="ctr"/>
          <a:lstStyle/>
          <a:p>
            <a:pPr>
              <a:spcBef>
                <a:spcPts val="1000"/>
              </a:spcBef>
            </a:pPr>
            <a:r>
              <a:rPr lang="en-GB" sz="3200" dirty="0">
                <a:solidFill>
                  <a:srgbClr val="0033CC"/>
                </a:solidFill>
              </a:rPr>
              <a:t>Iterative Waterfall </a:t>
            </a:r>
            <a:r>
              <a:rPr lang="en-GB" sz="3200" dirty="0" smtClean="0">
                <a:solidFill>
                  <a:srgbClr val="0033CC"/>
                </a:solidFill>
              </a:rPr>
              <a:t>Model</a:t>
            </a:r>
            <a:endParaRPr lang="en-GB" sz="3200" dirty="0">
              <a:solidFill>
                <a:srgbClr val="0033CC"/>
              </a:solidFill>
            </a:endParaRPr>
          </a:p>
        </p:txBody>
      </p:sp>
      <p:sp>
        <p:nvSpPr>
          <p:cNvPr id="39938" name="Rectangle 2"/>
          <p:cNvSpPr>
            <a:spLocks noGrp="1" noChangeArrowheads="1"/>
          </p:cNvSpPr>
          <p:nvPr>
            <p:ph type="body" idx="1"/>
          </p:nvPr>
        </p:nvSpPr>
        <p:spPr>
          <a:xfrm>
            <a:off x="357158" y="1071546"/>
            <a:ext cx="8429684" cy="5357850"/>
          </a:xfrm>
        </p:spPr>
        <p:txBody>
          <a:bodyPr lIns="18000" tIns="46800" rIns="18000" bIns="46800"/>
          <a:lstStyle/>
          <a:p>
            <a:pPr>
              <a:lnSpc>
                <a:spcPct val="85000"/>
              </a:lnSpc>
              <a:spcBef>
                <a:spcPts val="250"/>
              </a:spcBef>
            </a:pPr>
            <a:endParaRPr lang="en-GB" sz="2400" b="1" dirty="0" smtClean="0">
              <a:solidFill>
                <a:srgbClr val="000099"/>
              </a:solidFill>
            </a:endParaRPr>
          </a:p>
          <a:p>
            <a:pPr>
              <a:lnSpc>
                <a:spcPct val="85000"/>
              </a:lnSpc>
              <a:spcBef>
                <a:spcPts val="250"/>
              </a:spcBef>
            </a:pPr>
            <a:r>
              <a:rPr lang="en-GB" sz="2400" b="1" dirty="0" smtClean="0">
                <a:solidFill>
                  <a:srgbClr val="000099"/>
                </a:solidFill>
              </a:rPr>
              <a:t>Errors </a:t>
            </a:r>
            <a:r>
              <a:rPr lang="en-GB" sz="2400" b="1" dirty="0">
                <a:solidFill>
                  <a:srgbClr val="000099"/>
                </a:solidFill>
              </a:rPr>
              <a:t>should be detected </a:t>
            </a:r>
            <a:endParaRPr lang="en-GB" sz="2400" b="1" dirty="0">
              <a:solidFill>
                <a:srgbClr val="000099"/>
              </a:solidFill>
            </a:endParaRPr>
          </a:p>
          <a:p>
            <a:pPr lvl="1">
              <a:lnSpc>
                <a:spcPct val="85000"/>
              </a:lnSpc>
              <a:spcBef>
                <a:spcPts val="175"/>
              </a:spcBef>
              <a:buFont typeface="Symbol" panose="05050102010706020507" pitchFamily="18" charset="2"/>
              <a:buChar char="·"/>
            </a:pPr>
            <a:r>
              <a:rPr lang="en-GB" sz="2400" dirty="0">
                <a:solidFill>
                  <a:srgbClr val="000099"/>
                </a:solidFill>
              </a:rPr>
              <a:t>in the same phase in which they are introduced.</a:t>
            </a:r>
            <a:endParaRPr lang="en-GB" sz="2400" dirty="0">
              <a:solidFill>
                <a:srgbClr val="000099"/>
              </a:solidFill>
            </a:endParaRPr>
          </a:p>
          <a:p>
            <a:pPr>
              <a:lnSpc>
                <a:spcPct val="85000"/>
              </a:lnSpc>
              <a:spcBef>
                <a:spcPts val="250"/>
              </a:spcBef>
            </a:pPr>
            <a:endParaRPr lang="en-GB" sz="2400" b="1" u="sng" dirty="0" smtClean="0"/>
          </a:p>
          <a:p>
            <a:pPr>
              <a:lnSpc>
                <a:spcPct val="85000"/>
              </a:lnSpc>
              <a:spcBef>
                <a:spcPts val="250"/>
              </a:spcBef>
            </a:pPr>
            <a:r>
              <a:rPr lang="en-GB" sz="2400" b="1" u="sng" dirty="0" smtClean="0"/>
              <a:t>For </a:t>
            </a:r>
            <a:r>
              <a:rPr lang="en-GB" sz="2400" b="1" u="sng" dirty="0"/>
              <a:t>example:</a:t>
            </a:r>
            <a:r>
              <a:rPr lang="en-GB" sz="2400" b="1" dirty="0"/>
              <a:t> </a:t>
            </a:r>
            <a:endParaRPr lang="en-GB" sz="2400" b="1" dirty="0"/>
          </a:p>
          <a:p>
            <a:pPr lvl="1">
              <a:lnSpc>
                <a:spcPct val="85000"/>
              </a:lnSpc>
              <a:spcBef>
                <a:spcPts val="175"/>
              </a:spcBef>
              <a:buFont typeface="Symbol" panose="05050102010706020507" pitchFamily="18" charset="2"/>
              <a:buChar char="·"/>
            </a:pPr>
            <a:r>
              <a:rPr lang="en-GB" sz="2400" b="1" dirty="0"/>
              <a:t>if a design problem is  detected in the design phase itself, </a:t>
            </a:r>
            <a:endParaRPr lang="en-GB" sz="2400" b="1" dirty="0"/>
          </a:p>
          <a:p>
            <a:pPr lvl="2">
              <a:lnSpc>
                <a:spcPct val="85000"/>
              </a:lnSpc>
              <a:spcBef>
                <a:spcPts val="150"/>
              </a:spcBef>
              <a:buFont typeface="Symbol" panose="05050102010706020507" pitchFamily="18" charset="2"/>
              <a:buChar char="·"/>
            </a:pPr>
            <a:endParaRPr lang="en-GB" dirty="0" smtClean="0"/>
          </a:p>
          <a:p>
            <a:pPr lvl="2">
              <a:lnSpc>
                <a:spcPct val="85000"/>
              </a:lnSpc>
              <a:spcBef>
                <a:spcPts val="150"/>
              </a:spcBef>
              <a:buFont typeface="Symbol" panose="05050102010706020507" pitchFamily="18" charset="2"/>
              <a:buChar char="·"/>
            </a:pPr>
            <a:r>
              <a:rPr lang="en-GB" dirty="0" smtClean="0"/>
              <a:t>the </a:t>
            </a:r>
            <a:r>
              <a:rPr lang="en-GB" dirty="0"/>
              <a:t>problem can be taken care of much more easily</a:t>
            </a:r>
            <a:endParaRPr lang="en-GB" dirty="0"/>
          </a:p>
          <a:p>
            <a:pPr lvl="2">
              <a:lnSpc>
                <a:spcPct val="85000"/>
              </a:lnSpc>
              <a:spcBef>
                <a:spcPts val="150"/>
              </a:spcBef>
              <a:buFont typeface="Symbol" panose="05050102010706020507" pitchFamily="18" charset="2"/>
              <a:buChar char="·"/>
            </a:pPr>
            <a:endParaRPr lang="en-GB" dirty="0" smtClean="0"/>
          </a:p>
          <a:p>
            <a:pPr lvl="2">
              <a:lnSpc>
                <a:spcPct val="85000"/>
              </a:lnSpc>
              <a:spcBef>
                <a:spcPts val="150"/>
              </a:spcBef>
              <a:buFont typeface="Symbol" panose="05050102010706020507" pitchFamily="18" charset="2"/>
              <a:buChar char="·"/>
            </a:pPr>
            <a:r>
              <a:rPr lang="en-GB" dirty="0" smtClean="0"/>
              <a:t>than </a:t>
            </a:r>
            <a:r>
              <a:rPr lang="en-GB" dirty="0"/>
              <a:t>say if it is identified at the end of the integration and system testing phase.</a:t>
            </a:r>
            <a:endParaRPr lang="en-GB"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CDA37A4B-A475-44CA-93F6-3E1663927F6B}" type="slidenum">
              <a:rPr lang="en-US"/>
            </a:fld>
            <a:endParaRPr lang="en-US"/>
          </a:p>
        </p:txBody>
      </p:sp>
      <p:sp>
        <p:nvSpPr>
          <p:cNvPr id="40961" name="Rectangle 1"/>
          <p:cNvSpPr>
            <a:spLocks noGrp="1" noChangeArrowheads="1"/>
          </p:cNvSpPr>
          <p:nvPr>
            <p:ph type="title"/>
          </p:nvPr>
        </p:nvSpPr>
        <p:spPr>
          <a:xfrm>
            <a:off x="406400" y="228601"/>
            <a:ext cx="7770813" cy="628632"/>
          </a:xfrm>
        </p:spPr>
        <p:txBody>
          <a:bodyPr lIns="18000" tIns="46800" rIns="18000" bIns="46800" anchor="ctr"/>
          <a:lstStyle/>
          <a:p>
            <a:pPr>
              <a:spcBef>
                <a:spcPts val="1000"/>
              </a:spcBef>
            </a:pPr>
            <a:r>
              <a:rPr lang="en-GB" sz="3200" dirty="0">
                <a:solidFill>
                  <a:srgbClr val="0033CC"/>
                </a:solidFill>
              </a:rPr>
              <a:t>Phase containment of errors</a:t>
            </a:r>
            <a:endParaRPr lang="en-GB" sz="3200" dirty="0">
              <a:solidFill>
                <a:srgbClr val="0033CC"/>
              </a:solidFill>
            </a:endParaRPr>
          </a:p>
        </p:txBody>
      </p:sp>
      <p:sp>
        <p:nvSpPr>
          <p:cNvPr id="40962" name="Rectangle 2"/>
          <p:cNvSpPr>
            <a:spLocks noGrp="1" noChangeArrowheads="1"/>
          </p:cNvSpPr>
          <p:nvPr>
            <p:ph type="body" idx="1"/>
          </p:nvPr>
        </p:nvSpPr>
        <p:spPr>
          <a:xfrm>
            <a:off x="357158" y="928670"/>
            <a:ext cx="8501122" cy="5129230"/>
          </a:xfrm>
        </p:spPr>
        <p:txBody>
          <a:bodyPr lIns="18000" tIns="46800" rIns="18000" bIns="46800"/>
          <a:lstStyle/>
          <a:p>
            <a:pPr algn="just">
              <a:spcBef>
                <a:spcPts val="550"/>
              </a:spcBef>
            </a:pPr>
            <a:r>
              <a:rPr lang="en-GB" sz="2000" b="1" u="sng" dirty="0">
                <a:solidFill>
                  <a:srgbClr val="002060"/>
                </a:solidFill>
              </a:rPr>
              <a:t>Reason:</a:t>
            </a:r>
            <a:r>
              <a:rPr lang="en-GB" sz="2000" b="1" dirty="0">
                <a:solidFill>
                  <a:srgbClr val="002060"/>
                </a:solidFill>
              </a:rPr>
              <a:t> </a:t>
            </a:r>
            <a:r>
              <a:rPr lang="en-GB" sz="2000" b="1" dirty="0"/>
              <a:t>rework must be carried out not only to the design but also to  code and  test phases.</a:t>
            </a:r>
            <a:endParaRPr lang="en-GB" sz="2000" b="1" dirty="0"/>
          </a:p>
          <a:p>
            <a:pPr algn="just">
              <a:spcBef>
                <a:spcPts val="550"/>
              </a:spcBef>
            </a:pPr>
            <a:endParaRPr lang="en-GB" sz="2000" b="1" dirty="0" smtClean="0">
              <a:solidFill>
                <a:srgbClr val="000099"/>
              </a:solidFill>
            </a:endParaRPr>
          </a:p>
          <a:p>
            <a:pPr algn="just">
              <a:spcBef>
                <a:spcPts val="550"/>
              </a:spcBef>
            </a:pPr>
            <a:r>
              <a:rPr lang="en-GB" sz="2000" b="1" dirty="0" smtClean="0">
                <a:solidFill>
                  <a:srgbClr val="000099"/>
                </a:solidFill>
              </a:rPr>
              <a:t>The </a:t>
            </a:r>
            <a:r>
              <a:rPr lang="en-GB" sz="2000" b="1" dirty="0">
                <a:solidFill>
                  <a:srgbClr val="000099"/>
                </a:solidFill>
              </a:rPr>
              <a:t>principle of detecting errors as close to its point of introduction as possible: </a:t>
            </a:r>
            <a:endParaRPr lang="en-GB" sz="2000" b="1" dirty="0">
              <a:solidFill>
                <a:srgbClr val="000099"/>
              </a:solidFill>
            </a:endParaRPr>
          </a:p>
          <a:p>
            <a:pPr lvl="1" algn="just">
              <a:spcBef>
                <a:spcPts val="490"/>
              </a:spcBef>
            </a:pPr>
            <a:r>
              <a:rPr lang="en-GB" sz="2000" b="1" dirty="0">
                <a:solidFill>
                  <a:srgbClr val="000099"/>
                </a:solidFill>
              </a:rPr>
              <a:t>is known as</a:t>
            </a:r>
            <a:r>
              <a:rPr lang="en-GB" sz="2000" b="1" dirty="0"/>
              <a:t> </a:t>
            </a:r>
            <a:r>
              <a:rPr lang="en-GB" sz="2000" b="1" dirty="0">
                <a:solidFill>
                  <a:srgbClr val="CC3300"/>
                </a:solidFill>
                <a:latin typeface="Arial Black" panose="020B0A04020102020204" pitchFamily="34" charset="0"/>
              </a:rPr>
              <a:t>phase containment of errors.</a:t>
            </a:r>
            <a:endParaRPr lang="en-GB" sz="2000" b="1" dirty="0">
              <a:solidFill>
                <a:srgbClr val="CC3300"/>
              </a:solidFill>
              <a:latin typeface="Arial Black" panose="020B0A04020102020204" pitchFamily="34" charset="0"/>
            </a:endParaRPr>
          </a:p>
          <a:p>
            <a:pPr algn="just">
              <a:spcBef>
                <a:spcPts val="550"/>
              </a:spcBef>
            </a:pPr>
            <a:endParaRPr lang="en-GB" sz="2000" b="1" dirty="0" smtClean="0"/>
          </a:p>
          <a:p>
            <a:pPr algn="just">
              <a:spcBef>
                <a:spcPts val="550"/>
              </a:spcBef>
            </a:pPr>
            <a:r>
              <a:rPr lang="en-GB" sz="2000" b="1" dirty="0" smtClean="0">
                <a:solidFill>
                  <a:srgbClr val="002060"/>
                </a:solidFill>
              </a:rPr>
              <a:t>Iterative </a:t>
            </a:r>
            <a:r>
              <a:rPr lang="en-GB" sz="2000" b="1" dirty="0">
                <a:solidFill>
                  <a:srgbClr val="002060"/>
                </a:solidFill>
              </a:rPr>
              <a:t>waterfall model is by far the most widely used model.</a:t>
            </a:r>
            <a:endParaRPr lang="en-GB" sz="2000" b="1" dirty="0">
              <a:solidFill>
                <a:srgbClr val="002060"/>
              </a:solidFill>
            </a:endParaRPr>
          </a:p>
          <a:p>
            <a:pPr lvl="1" algn="just">
              <a:spcBef>
                <a:spcPts val="465"/>
              </a:spcBef>
            </a:pPr>
            <a:r>
              <a:rPr lang="en-GB" sz="2000" b="1" dirty="0"/>
              <a:t>Almost every other model is derived from the waterfall model</a:t>
            </a:r>
            <a:r>
              <a:rPr lang="en-GB" sz="2000" b="1" dirty="0" smtClean="0"/>
              <a:t>.</a:t>
            </a:r>
            <a:endParaRPr lang="en-GB" sz="2000" b="1" dirty="0" smtClean="0"/>
          </a:p>
          <a:p>
            <a:pPr algn="just">
              <a:spcBef>
                <a:spcPts val="825"/>
              </a:spcBef>
            </a:pPr>
            <a:endParaRPr lang="en-GB" sz="2000" b="1" dirty="0" smtClean="0"/>
          </a:p>
          <a:p>
            <a:pPr algn="just">
              <a:spcBef>
                <a:spcPts val="825"/>
              </a:spcBef>
            </a:pPr>
            <a:r>
              <a:rPr lang="en-GB" sz="2000" b="1" dirty="0" smtClean="0"/>
              <a:t>Irrespective of the life cycle model actually followed: </a:t>
            </a:r>
            <a:endParaRPr lang="en-GB" sz="2000" b="1" dirty="0" smtClean="0"/>
          </a:p>
          <a:p>
            <a:pPr lvl="1" algn="just">
              <a:spcBef>
                <a:spcPts val="725"/>
              </a:spcBef>
            </a:pPr>
            <a:r>
              <a:rPr lang="en-GB" sz="2000" b="1" dirty="0" smtClean="0"/>
              <a:t>the documents should reflect a classical waterfall model of development, </a:t>
            </a:r>
            <a:endParaRPr lang="en-GB" sz="2000" b="1" dirty="0" smtClean="0"/>
          </a:p>
          <a:p>
            <a:pPr lvl="1" algn="just">
              <a:spcBef>
                <a:spcPts val="725"/>
              </a:spcBef>
            </a:pPr>
            <a:r>
              <a:rPr lang="en-GB" sz="2000" b="1" dirty="0" smtClean="0">
                <a:solidFill>
                  <a:srgbClr val="000099"/>
                </a:solidFill>
              </a:rPr>
              <a:t>comprehension of  the documents is facilitated.  </a:t>
            </a:r>
            <a:endParaRPr lang="en-GB" sz="2000" b="1" dirty="0" smtClean="0">
              <a:solidFill>
                <a:srgbClr val="000099"/>
              </a:solidFill>
            </a:endParaRPr>
          </a:p>
          <a:p>
            <a:pPr lvl="1" algn="just">
              <a:spcBef>
                <a:spcPts val="465"/>
              </a:spcBef>
            </a:pPr>
            <a:endParaRPr lang="en-GB" sz="2000" b="1"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sz="quarter" idx="12"/>
          </p:nvPr>
        </p:nvSpPr>
        <p:spPr/>
        <p:txBody>
          <a:bodyPr/>
          <a:p>
            <a:fld id="{69F7B5B7-02DC-439C-A58F-A6E406A36D8B}" type="slidenum">
              <a:rPr lang="en-US"/>
            </a:fld>
            <a:endParaRPr lang="en-US"/>
          </a:p>
        </p:txBody>
      </p:sp>
      <p:pic>
        <p:nvPicPr>
          <p:cNvPr id="5" name="Content Placeholder 4"/>
          <p:cNvPicPr>
            <a:picLocks noChangeAspect="1"/>
          </p:cNvPicPr>
          <p:nvPr>
            <p:ph idx="1"/>
          </p:nvPr>
        </p:nvPicPr>
        <p:blipFill>
          <a:blip r:embed="rId1"/>
          <a:stretch>
            <a:fillRect/>
          </a:stretch>
        </p:blipFill>
        <p:spPr>
          <a:xfrm>
            <a:off x="710565" y="1528445"/>
            <a:ext cx="6790055" cy="5093335"/>
          </a:xfrm>
          <a:prstGeom prst="rect">
            <a:avLst/>
          </a:prstGeom>
        </p:spPr>
      </p:pic>
      <p:sp>
        <p:nvSpPr>
          <p:cNvPr id="38913" name="Rectangle 1"/>
          <p:cNvSpPr>
            <a:spLocks noGrp="1" noChangeArrowheads="1"/>
          </p:cNvSpPr>
          <p:nvPr>
            <p:ph type="title"/>
          </p:nvPr>
        </p:nvSpPr>
        <p:spPr>
          <a:xfrm>
            <a:off x="406400" y="228600"/>
            <a:ext cx="7770813" cy="1141413"/>
          </a:xfrm>
        </p:spPr>
        <p:txBody>
          <a:bodyPr lIns="18000" tIns="46800" rIns="18000" bIns="46800" anchor="ctr"/>
          <a:p>
            <a:pPr>
              <a:spcBef>
                <a:spcPts val="1000"/>
              </a:spcBef>
            </a:pPr>
            <a:r>
              <a:rPr lang="en-GB">
                <a:solidFill>
                  <a:srgbClr val="0033CC"/>
                </a:solidFill>
              </a:rPr>
              <a:t>Iterative Waterfall Model </a:t>
            </a:r>
            <a:endParaRPr lang="en-GB" sz="1600">
              <a:solidFill>
                <a:srgbClr val="0033CC"/>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sz="quarter" idx="12"/>
          </p:nvPr>
        </p:nvSpPr>
        <p:spPr/>
        <p:txBody>
          <a:bodyPr/>
          <a:p>
            <a:fld id="{69F7B5B7-02DC-439C-A58F-A6E406A36D8B}" type="slidenum">
              <a:rPr lang="en-US"/>
            </a:fld>
            <a:endParaRPr lang="en-US"/>
          </a:p>
        </p:txBody>
      </p:sp>
      <p:sp>
        <p:nvSpPr>
          <p:cNvPr id="44033" name="Rectangle 1"/>
          <p:cNvSpPr>
            <a:spLocks noGrp="1" noChangeArrowheads="1"/>
          </p:cNvSpPr>
          <p:nvPr/>
        </p:nvSpPr>
        <p:spPr>
          <a:xfrm>
            <a:off x="505460" y="3310891"/>
            <a:ext cx="7770813" cy="557194"/>
          </a:xfrm>
          <a:prstGeom prst="rect">
            <a:avLst/>
          </a:prstGeom>
          <a:noFill/>
          <a:ln w="9525">
            <a:noFill/>
            <a:miter lim="800000"/>
          </a:ln>
        </p:spPr>
        <p:txBody>
          <a:bodyPr vert="horz" wrap="square" lIns="18000" tIns="46800" rIns="18000" bIns="46800" numCol="1" anchor="ctr" anchorCtr="0" compatLnSpc="1"/>
          <a:lstStyle>
            <a:lvl1pPr algn="l" rtl="0" eaLnBrk="0" fontAlgn="base" hangingPunct="0">
              <a:spcBef>
                <a:spcPct val="0"/>
              </a:spcBef>
              <a:spcAft>
                <a:spcPct val="0"/>
              </a:spcAft>
              <a:defRPr kumimoji="1" sz="40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Arial Black" panose="020B0A04020102020204" pitchFamily="34" charset="0"/>
              </a:defRPr>
            </a:lvl2pPr>
            <a:lvl3pPr algn="l" rtl="0" eaLnBrk="0" fontAlgn="base" hangingPunct="0">
              <a:spcBef>
                <a:spcPct val="0"/>
              </a:spcBef>
              <a:spcAft>
                <a:spcPct val="0"/>
              </a:spcAft>
              <a:defRPr kumimoji="1" sz="4000">
                <a:solidFill>
                  <a:schemeClr val="tx2"/>
                </a:solidFill>
                <a:latin typeface="Arial Black" panose="020B0A04020102020204" pitchFamily="34" charset="0"/>
              </a:defRPr>
            </a:lvl3pPr>
            <a:lvl4pPr algn="l" rtl="0" eaLnBrk="0" fontAlgn="base" hangingPunct="0">
              <a:spcBef>
                <a:spcPct val="0"/>
              </a:spcBef>
              <a:spcAft>
                <a:spcPct val="0"/>
              </a:spcAft>
              <a:defRPr kumimoji="1" sz="4000">
                <a:solidFill>
                  <a:schemeClr val="tx2"/>
                </a:solidFill>
                <a:latin typeface="Arial Black" panose="020B0A04020102020204" pitchFamily="34" charset="0"/>
              </a:defRPr>
            </a:lvl4pPr>
            <a:lvl5pPr algn="l" rtl="0" eaLnBrk="0" fontAlgn="base" hangingPunct="0">
              <a:spcBef>
                <a:spcPct val="0"/>
              </a:spcBef>
              <a:spcAft>
                <a:spcPct val="0"/>
              </a:spcAft>
              <a:defRPr kumimoji="1" sz="4000">
                <a:solidFill>
                  <a:schemeClr val="tx2"/>
                </a:solidFill>
                <a:latin typeface="Arial Black" panose="020B0A04020102020204" pitchFamily="34" charset="0"/>
              </a:defRPr>
            </a:lvl5pPr>
            <a:lvl6pPr marL="457200" algn="l" rtl="0" eaLnBrk="0" fontAlgn="base" hangingPunct="0">
              <a:spcBef>
                <a:spcPct val="0"/>
              </a:spcBef>
              <a:spcAft>
                <a:spcPct val="0"/>
              </a:spcAft>
              <a:defRPr kumimoji="1" sz="4000">
                <a:solidFill>
                  <a:schemeClr val="tx2"/>
                </a:solidFill>
                <a:latin typeface="Arial Black" panose="020B0A04020102020204" pitchFamily="34" charset="0"/>
              </a:defRPr>
            </a:lvl6pPr>
            <a:lvl7pPr marL="914400" algn="l" rtl="0" eaLnBrk="0" fontAlgn="base" hangingPunct="0">
              <a:spcBef>
                <a:spcPct val="0"/>
              </a:spcBef>
              <a:spcAft>
                <a:spcPct val="0"/>
              </a:spcAft>
              <a:defRPr kumimoji="1" sz="4000">
                <a:solidFill>
                  <a:schemeClr val="tx2"/>
                </a:solidFill>
                <a:latin typeface="Arial Black" panose="020B0A04020102020204" pitchFamily="34" charset="0"/>
              </a:defRPr>
            </a:lvl7pPr>
            <a:lvl8pPr marL="1371600" algn="l" rtl="0" eaLnBrk="0" fontAlgn="base" hangingPunct="0">
              <a:spcBef>
                <a:spcPct val="0"/>
              </a:spcBef>
              <a:spcAft>
                <a:spcPct val="0"/>
              </a:spcAft>
              <a:defRPr kumimoji="1" sz="4000">
                <a:solidFill>
                  <a:schemeClr val="tx2"/>
                </a:solidFill>
                <a:latin typeface="Arial Black" panose="020B0A04020102020204" pitchFamily="34" charset="0"/>
              </a:defRPr>
            </a:lvl8pPr>
            <a:lvl9pPr marL="1828800" algn="l" rtl="0" eaLnBrk="0" fontAlgn="base" hangingPunct="0">
              <a:spcBef>
                <a:spcPct val="0"/>
              </a:spcBef>
              <a:spcAft>
                <a:spcPct val="0"/>
              </a:spcAft>
              <a:defRPr kumimoji="1" sz="4000">
                <a:solidFill>
                  <a:schemeClr val="tx2"/>
                </a:solidFill>
                <a:latin typeface="Arial Black" panose="020B0A04020102020204" pitchFamily="34" charset="0"/>
              </a:defRPr>
            </a:lvl9pPr>
          </a:lstStyle>
          <a:p>
            <a:pPr>
              <a:spcBef>
                <a:spcPts val="1000"/>
              </a:spcBef>
            </a:pPr>
            <a:r>
              <a:rPr lang="en-GB" dirty="0">
                <a:solidFill>
                  <a:srgbClr val="C00000"/>
                </a:solidFill>
              </a:rPr>
              <a:t>Prototyping Model</a:t>
            </a:r>
            <a:endParaRPr lang="en-GB" dirty="0">
              <a:solidFill>
                <a:srgbClr val="C00000"/>
              </a:solidFill>
            </a:endParaRPr>
          </a:p>
        </p:txBody>
      </p:sp>
      <p:sp>
        <p:nvSpPr>
          <p:cNvPr id="5" name="Text Box 4"/>
          <p:cNvSpPr txBox="1"/>
          <p:nvPr/>
        </p:nvSpPr>
        <p:spPr>
          <a:xfrm>
            <a:off x="544830" y="2476500"/>
            <a:ext cx="3931285" cy="460375"/>
          </a:xfrm>
          <a:prstGeom prst="rect">
            <a:avLst/>
          </a:prstGeom>
          <a:noFill/>
        </p:spPr>
        <p:txBody>
          <a:bodyPr wrap="square" rtlCol="0">
            <a:spAutoFit/>
          </a:bodyPr>
          <a:p>
            <a:r>
              <a:rPr lang="en-US" altLang="en-GB"/>
              <a:t>Model-3</a:t>
            </a:r>
            <a:endParaRPr lang="en-US" altLang="en-GB"/>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3A128CD5-7672-4B41-B090-ACDB169947E0}" type="slidenum">
              <a:rPr lang="en-US"/>
            </a:fld>
            <a:endParaRPr lang="en-US"/>
          </a:p>
        </p:txBody>
      </p:sp>
      <p:sp>
        <p:nvSpPr>
          <p:cNvPr id="44033" name="Rectangle 1"/>
          <p:cNvSpPr>
            <a:spLocks noGrp="1" noChangeArrowheads="1"/>
          </p:cNvSpPr>
          <p:nvPr>
            <p:ph type="title"/>
          </p:nvPr>
        </p:nvSpPr>
        <p:spPr>
          <a:xfrm>
            <a:off x="406400" y="228601"/>
            <a:ext cx="7770813" cy="557194"/>
          </a:xfrm>
        </p:spPr>
        <p:txBody>
          <a:bodyPr lIns="18000" tIns="46800" rIns="18000" bIns="46800" anchor="ctr"/>
          <a:lstStyle/>
          <a:p>
            <a:pPr>
              <a:spcBef>
                <a:spcPts val="1000"/>
              </a:spcBef>
            </a:pPr>
            <a:r>
              <a:rPr lang="en-GB" sz="3200" dirty="0">
                <a:solidFill>
                  <a:srgbClr val="0033CC"/>
                </a:solidFill>
              </a:rPr>
              <a:t>Prototyping Model</a:t>
            </a:r>
            <a:endParaRPr lang="en-GB" sz="3200" dirty="0">
              <a:solidFill>
                <a:srgbClr val="0033CC"/>
              </a:solidFill>
            </a:endParaRPr>
          </a:p>
        </p:txBody>
      </p:sp>
      <p:sp>
        <p:nvSpPr>
          <p:cNvPr id="44034" name="Rectangle 2"/>
          <p:cNvSpPr>
            <a:spLocks noGrp="1" noChangeArrowheads="1"/>
          </p:cNvSpPr>
          <p:nvPr>
            <p:ph type="body" idx="1"/>
          </p:nvPr>
        </p:nvSpPr>
        <p:spPr>
          <a:xfrm>
            <a:off x="428596" y="1142984"/>
            <a:ext cx="8143932" cy="5214974"/>
          </a:xfrm>
        </p:spPr>
        <p:txBody>
          <a:bodyPr lIns="18000" tIns="46800" rIns="18000" bIns="46800"/>
          <a:lstStyle/>
          <a:p>
            <a:pPr>
              <a:spcBef>
                <a:spcPts val="1000"/>
              </a:spcBef>
            </a:pPr>
            <a:r>
              <a:rPr lang="en-GB" sz="2400" b="1" dirty="0"/>
              <a:t>Before  starting actual development, </a:t>
            </a:r>
            <a:endParaRPr lang="en-GB" sz="2400" b="1" dirty="0"/>
          </a:p>
          <a:p>
            <a:pPr lvl="1">
              <a:spcBef>
                <a:spcPts val="725"/>
              </a:spcBef>
            </a:pPr>
            <a:r>
              <a:rPr lang="en-GB" sz="2400" b="1" dirty="0">
                <a:solidFill>
                  <a:srgbClr val="800000"/>
                </a:solidFill>
              </a:rPr>
              <a:t>a working prototype of the system should first be built.</a:t>
            </a:r>
            <a:endParaRPr lang="en-GB" sz="2400" b="1" dirty="0">
              <a:solidFill>
                <a:srgbClr val="800000"/>
              </a:solidFill>
            </a:endParaRPr>
          </a:p>
          <a:p>
            <a:pPr>
              <a:spcBef>
                <a:spcPts val="1000"/>
              </a:spcBef>
            </a:pPr>
            <a:endParaRPr lang="en-GB" sz="2400" b="1" dirty="0" smtClean="0">
              <a:solidFill>
                <a:srgbClr val="000099"/>
              </a:solidFill>
            </a:endParaRPr>
          </a:p>
          <a:p>
            <a:pPr>
              <a:spcBef>
                <a:spcPts val="1000"/>
              </a:spcBef>
            </a:pPr>
            <a:r>
              <a:rPr lang="en-GB" sz="2400" b="1" dirty="0" smtClean="0">
                <a:solidFill>
                  <a:srgbClr val="000099"/>
                </a:solidFill>
              </a:rPr>
              <a:t>A </a:t>
            </a:r>
            <a:r>
              <a:rPr lang="en-GB" sz="2400" b="1" dirty="0">
                <a:solidFill>
                  <a:srgbClr val="000099"/>
                </a:solidFill>
              </a:rPr>
              <a:t>prototype is a toy implementation of a system</a:t>
            </a:r>
            <a:r>
              <a:rPr lang="en-GB" sz="2400" b="1" dirty="0"/>
              <a:t>:</a:t>
            </a:r>
            <a:endParaRPr lang="en-GB" sz="2400" b="1" dirty="0"/>
          </a:p>
          <a:p>
            <a:pPr lvl="1">
              <a:spcBef>
                <a:spcPts val="725"/>
              </a:spcBef>
            </a:pPr>
            <a:r>
              <a:rPr lang="en-GB" sz="2400" b="1" dirty="0"/>
              <a:t>limited functional capabilities, </a:t>
            </a:r>
            <a:endParaRPr lang="en-GB" sz="2400" b="1" dirty="0"/>
          </a:p>
          <a:p>
            <a:pPr lvl="1">
              <a:spcBef>
                <a:spcPts val="725"/>
              </a:spcBef>
            </a:pPr>
            <a:r>
              <a:rPr lang="en-GB" sz="2400" b="1" dirty="0"/>
              <a:t>low reliability,  </a:t>
            </a:r>
            <a:endParaRPr lang="en-GB" sz="2400" b="1" dirty="0"/>
          </a:p>
          <a:p>
            <a:pPr lvl="1">
              <a:spcBef>
                <a:spcPts val="725"/>
              </a:spcBef>
            </a:pPr>
            <a:r>
              <a:rPr lang="en-GB" sz="2400" b="1" dirty="0"/>
              <a:t>inefficient performance</a:t>
            </a:r>
            <a:r>
              <a:rPr lang="en-GB" sz="2400" b="1" dirty="0" smtClean="0"/>
              <a:t>.</a:t>
            </a:r>
            <a:endParaRPr lang="en-GB" sz="2400" b="1" dirty="0" smtClean="0"/>
          </a:p>
          <a:p>
            <a:pPr lvl="1">
              <a:spcBef>
                <a:spcPts val="725"/>
              </a:spcBef>
            </a:pPr>
            <a:endParaRPr lang="en-GB" sz="2400" b="1"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4034"/>
                                        </p:tgtEl>
                                        <p:attrNameLst>
                                          <p:attrName>style.visibility</p:attrName>
                                        </p:attrNameLst>
                                      </p:cBhvr>
                                      <p:to>
                                        <p:strVal val="visible"/>
                                      </p:to>
                                    </p:set>
                                    <p:animEffect transition="in" filter="box(out)">
                                      <p:cBhvr>
                                        <p:cTn id="7" dur="500"/>
                                        <p:tgtEl>
                                          <p:spTgt spid="44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4"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itle 8"/>
          <p:cNvSpPr>
            <a:spLocks noGrp="1"/>
          </p:cNvSpPr>
          <p:nvPr>
            <p:ph type="title"/>
          </p:nvPr>
        </p:nvSpPr>
        <p:spPr>
          <a:xfrm>
            <a:off x="457835" y="50165"/>
            <a:ext cx="7772400" cy="1143000"/>
          </a:xfrm>
        </p:spPr>
        <p:txBody>
          <a:bodyPr/>
          <a:p>
            <a:r>
              <a:rPr lang="en-US" altLang="en-GB"/>
              <a:t>prototype model</a:t>
            </a:r>
            <a:endParaRPr lang="en-US" altLang="en-GB"/>
          </a:p>
        </p:txBody>
      </p:sp>
      <p:sp>
        <p:nvSpPr>
          <p:cNvPr id="4" name="Slide Number Placeholder 3"/>
          <p:cNvSpPr>
            <a:spLocks noGrp="1"/>
          </p:cNvSpPr>
          <p:nvPr>
            <p:ph type="sldNum" sz="quarter" idx="12"/>
          </p:nvPr>
        </p:nvSpPr>
        <p:spPr/>
        <p:txBody>
          <a:bodyPr/>
          <a:p>
            <a:fld id="{69F7B5B7-02DC-439C-A58F-A6E406A36D8B}" type="slidenum">
              <a:rPr lang="en-US"/>
            </a:fld>
            <a:endParaRPr lang="en-US"/>
          </a:p>
        </p:txBody>
      </p:sp>
      <p:pic>
        <p:nvPicPr>
          <p:cNvPr id="8" name="Content Placeholder 7"/>
          <p:cNvPicPr>
            <a:picLocks noChangeAspect="1"/>
          </p:cNvPicPr>
          <p:nvPr>
            <p:ph idx="1"/>
          </p:nvPr>
        </p:nvPicPr>
        <p:blipFill>
          <a:blip r:embed="rId1"/>
          <a:stretch>
            <a:fillRect/>
          </a:stretch>
        </p:blipFill>
        <p:spPr>
          <a:xfrm>
            <a:off x="52705" y="1193165"/>
            <a:ext cx="8907780" cy="5171440"/>
          </a:xfrm>
          <a:prstGeom prst="rect">
            <a:avLst/>
          </a:prstGeom>
          <a:ln>
            <a:solidFill>
              <a:schemeClr val="tx1"/>
            </a:solid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1C96DBD4-9AA2-40B0-A094-495BADA58C6E}" type="slidenum">
              <a:rPr lang="en-US"/>
            </a:fld>
            <a:endParaRPr lang="en-US"/>
          </a:p>
        </p:txBody>
      </p:sp>
      <p:sp>
        <p:nvSpPr>
          <p:cNvPr id="45057" name="Rectangle 1"/>
          <p:cNvSpPr>
            <a:spLocks noGrp="1" noChangeArrowheads="1"/>
          </p:cNvSpPr>
          <p:nvPr>
            <p:ph type="title"/>
          </p:nvPr>
        </p:nvSpPr>
        <p:spPr>
          <a:xfrm>
            <a:off x="406400" y="228600"/>
            <a:ext cx="7770813" cy="1141413"/>
          </a:xfrm>
        </p:spPr>
        <p:txBody>
          <a:bodyPr lIns="18000" tIns="46800" rIns="18000" bIns="46800" anchor="ctr"/>
          <a:lstStyle/>
          <a:p>
            <a:pPr>
              <a:spcBef>
                <a:spcPts val="800"/>
              </a:spcBef>
            </a:pPr>
            <a:r>
              <a:rPr lang="en-GB" sz="2800" dirty="0"/>
              <a:t>Reasons for developing a prototype</a:t>
            </a:r>
            <a:endParaRPr lang="en-GB" sz="2800" dirty="0"/>
          </a:p>
        </p:txBody>
      </p:sp>
      <p:sp>
        <p:nvSpPr>
          <p:cNvPr id="45058" name="Rectangle 2"/>
          <p:cNvSpPr>
            <a:spLocks noGrp="1" noChangeArrowheads="1"/>
          </p:cNvSpPr>
          <p:nvPr>
            <p:ph type="body" idx="1"/>
          </p:nvPr>
        </p:nvSpPr>
        <p:spPr>
          <a:xfrm>
            <a:off x="357158" y="1357298"/>
            <a:ext cx="8572560" cy="5000660"/>
          </a:xfrm>
        </p:spPr>
        <p:txBody>
          <a:bodyPr lIns="18000" tIns="46800" rIns="18000" bIns="46800"/>
          <a:lstStyle/>
          <a:p>
            <a:pPr algn="just">
              <a:spcBef>
                <a:spcPct val="0"/>
              </a:spcBef>
            </a:pPr>
            <a:r>
              <a:rPr lang="en-US" altLang="en-GB" sz="2400" dirty="0"/>
              <a:t>1) </a:t>
            </a:r>
            <a:r>
              <a:rPr lang="en-GB" sz="2400" dirty="0"/>
              <a:t>Illustrate to the customer:</a:t>
            </a:r>
            <a:endParaRPr lang="en-GB" sz="2400" dirty="0"/>
          </a:p>
          <a:p>
            <a:pPr lvl="1" algn="just">
              <a:spcBef>
                <a:spcPct val="0"/>
              </a:spcBef>
            </a:pPr>
            <a:r>
              <a:rPr lang="en-GB" sz="2400" dirty="0"/>
              <a:t>input data formats, messages, reports, or interactive dialogs. </a:t>
            </a:r>
            <a:endParaRPr lang="en-GB" sz="2400" dirty="0"/>
          </a:p>
          <a:p>
            <a:pPr algn="just">
              <a:spcBef>
                <a:spcPct val="0"/>
              </a:spcBef>
            </a:pPr>
            <a:endParaRPr lang="en-GB" sz="2400" dirty="0" smtClean="0"/>
          </a:p>
          <a:p>
            <a:pPr algn="just">
              <a:spcBef>
                <a:spcPct val="0"/>
              </a:spcBef>
            </a:pPr>
            <a:endParaRPr lang="en-GB" sz="2400" dirty="0" smtClean="0"/>
          </a:p>
          <a:p>
            <a:pPr algn="just">
              <a:spcBef>
                <a:spcPct val="0"/>
              </a:spcBef>
            </a:pPr>
            <a:r>
              <a:rPr lang="en-US" altLang="en-GB" sz="2400" dirty="0" smtClean="0"/>
              <a:t>2) </a:t>
            </a:r>
            <a:r>
              <a:rPr lang="en-GB" sz="2400" dirty="0" smtClean="0"/>
              <a:t>Examine </a:t>
            </a:r>
            <a:r>
              <a:rPr lang="en-GB" sz="2400" dirty="0"/>
              <a:t>technical issues associated with product development: </a:t>
            </a:r>
            <a:endParaRPr lang="en-GB" sz="2400" dirty="0"/>
          </a:p>
          <a:p>
            <a:pPr lvl="1" algn="just">
              <a:spcBef>
                <a:spcPct val="0"/>
              </a:spcBef>
            </a:pPr>
            <a:r>
              <a:rPr lang="en-GB" sz="2400" dirty="0"/>
              <a:t>Often major design decisions  depend on issues like: </a:t>
            </a:r>
            <a:endParaRPr lang="en-GB" sz="2400" dirty="0"/>
          </a:p>
          <a:p>
            <a:pPr lvl="2" algn="just">
              <a:spcBef>
                <a:spcPct val="0"/>
              </a:spcBef>
            </a:pPr>
            <a:r>
              <a:rPr lang="en-GB" dirty="0"/>
              <a:t>response time of a hardware controller, </a:t>
            </a:r>
            <a:endParaRPr lang="en-GB" dirty="0"/>
          </a:p>
          <a:p>
            <a:pPr lvl="2" algn="just">
              <a:spcBef>
                <a:spcPct val="0"/>
              </a:spcBef>
            </a:pPr>
            <a:r>
              <a:rPr lang="en-GB" dirty="0"/>
              <a:t>efficiency of a sorting algorithm, etc.</a:t>
            </a:r>
            <a:endParaRPr lang="en-GB"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ED358E9-606C-443F-9BAC-4CFF159CB672}" type="slidenum">
              <a:rPr lang="en-US"/>
            </a:fld>
            <a:endParaRPr lang="en-US"/>
          </a:p>
        </p:txBody>
      </p:sp>
      <p:sp>
        <p:nvSpPr>
          <p:cNvPr id="46081" name="Rectangle 1"/>
          <p:cNvSpPr>
            <a:spLocks noGrp="1" noChangeArrowheads="1"/>
          </p:cNvSpPr>
          <p:nvPr>
            <p:ph type="title"/>
          </p:nvPr>
        </p:nvSpPr>
        <p:spPr>
          <a:xfrm>
            <a:off x="406400" y="228601"/>
            <a:ext cx="7770813" cy="842946"/>
          </a:xfrm>
        </p:spPr>
        <p:txBody>
          <a:bodyPr lIns="18000" tIns="46800" rIns="18000" bIns="46800" anchor="ctr"/>
          <a:lstStyle/>
          <a:p>
            <a:pPr>
              <a:spcBef>
                <a:spcPts val="1000"/>
              </a:spcBef>
            </a:pPr>
            <a:r>
              <a:rPr lang="en-GB" sz="3200" dirty="0">
                <a:solidFill>
                  <a:srgbClr val="0033CC"/>
                </a:solidFill>
              </a:rPr>
              <a:t>Prototyping Model (CONT.)</a:t>
            </a:r>
            <a:endParaRPr lang="en-GB" sz="3200" dirty="0">
              <a:solidFill>
                <a:srgbClr val="0033CC"/>
              </a:solidFill>
            </a:endParaRPr>
          </a:p>
        </p:txBody>
      </p:sp>
      <p:sp>
        <p:nvSpPr>
          <p:cNvPr id="46082" name="Rectangle 2"/>
          <p:cNvSpPr>
            <a:spLocks noGrp="1" noChangeArrowheads="1"/>
          </p:cNvSpPr>
          <p:nvPr>
            <p:ph type="body" idx="1"/>
          </p:nvPr>
        </p:nvSpPr>
        <p:spPr>
          <a:xfrm>
            <a:off x="285720" y="1285860"/>
            <a:ext cx="8715436" cy="5286412"/>
          </a:xfrm>
        </p:spPr>
        <p:txBody>
          <a:bodyPr lIns="18000" tIns="46800" rIns="18000" bIns="46800"/>
          <a:lstStyle/>
          <a:p>
            <a:pPr>
              <a:spcBef>
                <a:spcPts val="825"/>
              </a:spcBef>
            </a:pPr>
            <a:r>
              <a:rPr lang="en-US" altLang="en-GB" sz="2400" b="1" dirty="0">
                <a:solidFill>
                  <a:srgbClr val="002060"/>
                </a:solidFill>
              </a:rPr>
              <a:t>3)</a:t>
            </a:r>
            <a:r>
              <a:rPr lang="en-GB" sz="2400" b="1" dirty="0">
                <a:solidFill>
                  <a:srgbClr val="002060"/>
                </a:solidFill>
              </a:rPr>
              <a:t>The third reason for developing a prototype is:</a:t>
            </a:r>
            <a:endParaRPr lang="en-GB" sz="2400" b="1" dirty="0">
              <a:solidFill>
                <a:srgbClr val="002060"/>
              </a:solidFill>
            </a:endParaRPr>
          </a:p>
          <a:p>
            <a:pPr lvl="1">
              <a:spcBef>
                <a:spcPts val="725"/>
              </a:spcBef>
            </a:pPr>
            <a:r>
              <a:rPr lang="en-GB" sz="2000" b="1" dirty="0">
                <a:solidFill>
                  <a:srgbClr val="000099"/>
                </a:solidFill>
              </a:rPr>
              <a:t>it is impossible to ``get it right'' the first time, </a:t>
            </a:r>
            <a:endParaRPr lang="en-GB" sz="2000" b="1" dirty="0">
              <a:solidFill>
                <a:srgbClr val="000099"/>
              </a:solidFill>
            </a:endParaRPr>
          </a:p>
          <a:p>
            <a:pPr lvl="1">
              <a:spcBef>
                <a:spcPts val="725"/>
              </a:spcBef>
            </a:pPr>
            <a:r>
              <a:rPr lang="en-GB" sz="2000" b="1" dirty="0"/>
              <a:t>we must plan to throw away  the first product 	</a:t>
            </a:r>
            <a:endParaRPr lang="en-GB" sz="2000" b="1" dirty="0"/>
          </a:p>
          <a:p>
            <a:pPr lvl="2">
              <a:spcBef>
                <a:spcPts val="640"/>
              </a:spcBef>
            </a:pPr>
            <a:r>
              <a:rPr lang="en-GB" sz="2000" b="1" dirty="0"/>
              <a:t>if we want to develop a good product</a:t>
            </a:r>
            <a:r>
              <a:rPr lang="en-GB" sz="2000" b="1" dirty="0" smtClean="0"/>
              <a:t>.</a:t>
            </a:r>
            <a:endParaRPr lang="en-GB" sz="2000" b="1" dirty="0" smtClean="0"/>
          </a:p>
          <a:p>
            <a:pPr>
              <a:spcBef>
                <a:spcPts val="640"/>
              </a:spcBef>
            </a:pPr>
            <a:endParaRPr lang="en-GB" sz="2000" b="1" dirty="0" smtClean="0"/>
          </a:p>
          <a:p>
            <a:pPr>
              <a:spcBef>
                <a:spcPts val="640"/>
              </a:spcBef>
            </a:pPr>
            <a:r>
              <a:rPr lang="en-GB" sz="2000" b="1" dirty="0" smtClean="0"/>
              <a:t>Start with approximate requirements.</a:t>
            </a:r>
            <a:endParaRPr lang="en-GB" sz="2000" b="1" dirty="0" smtClean="0"/>
          </a:p>
          <a:p>
            <a:pPr>
              <a:spcBef>
                <a:spcPts val="640"/>
              </a:spcBef>
            </a:pPr>
            <a:r>
              <a:rPr lang="en-GB" sz="2000" b="1" dirty="0" smtClean="0"/>
              <a:t>Carry out a quick design.</a:t>
            </a:r>
            <a:endParaRPr lang="en-GB" sz="2000" b="1" dirty="0" smtClean="0"/>
          </a:p>
          <a:p>
            <a:pPr>
              <a:spcBef>
                <a:spcPts val="640"/>
              </a:spcBef>
            </a:pPr>
            <a:r>
              <a:rPr lang="en-GB" sz="2000" b="1" dirty="0" smtClean="0"/>
              <a:t>Prototype model is built using several  short-cuts:</a:t>
            </a:r>
            <a:r>
              <a:rPr lang="en-GB" sz="2000" dirty="0" smtClean="0"/>
              <a:t> </a:t>
            </a:r>
            <a:endParaRPr lang="en-GB" sz="2000" dirty="0" smtClean="0"/>
          </a:p>
          <a:p>
            <a:pPr lvl="1">
              <a:spcBef>
                <a:spcPts val="550"/>
              </a:spcBef>
            </a:pPr>
            <a:r>
              <a:rPr lang="en-GB" sz="2000" dirty="0" smtClean="0"/>
              <a:t>Short-cuts might involve using inefficient, inaccurate,  or dummy functions.</a:t>
            </a:r>
            <a:endParaRPr lang="en-GB" sz="2000" dirty="0" smtClean="0"/>
          </a:p>
          <a:p>
            <a:pPr lvl="2">
              <a:spcBef>
                <a:spcPts val="465"/>
              </a:spcBef>
            </a:pPr>
            <a:r>
              <a:rPr lang="en-GB" sz="2000" dirty="0" smtClean="0"/>
              <a:t>A function may use a table look-up rather than performing the actual computations.</a:t>
            </a:r>
            <a:endParaRPr lang="en-GB" sz="2000" dirty="0" smtClean="0"/>
          </a:p>
          <a:p>
            <a:pPr lvl="2">
              <a:spcBef>
                <a:spcPts val="640"/>
              </a:spcBef>
            </a:pPr>
            <a:endParaRPr lang="en-GB" sz="2000" b="1"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5E8F778-C646-4E3D-98B6-FDD2B751A16A}" type="slidenum">
              <a:rPr lang="en-US"/>
            </a:fld>
            <a:endParaRPr lang="en-US"/>
          </a:p>
        </p:txBody>
      </p:sp>
      <p:sp>
        <p:nvSpPr>
          <p:cNvPr id="48129" name="Rectangle 1"/>
          <p:cNvSpPr>
            <a:spLocks noGrp="1" noChangeArrowheads="1"/>
          </p:cNvSpPr>
          <p:nvPr>
            <p:ph type="title"/>
          </p:nvPr>
        </p:nvSpPr>
        <p:spPr>
          <a:xfrm>
            <a:off x="406400" y="228600"/>
            <a:ext cx="7770813" cy="1141413"/>
          </a:xfrm>
        </p:spPr>
        <p:txBody>
          <a:bodyPr lIns="18000" tIns="46800" rIns="18000" bIns="46800" anchor="ctr"/>
          <a:lstStyle/>
          <a:p>
            <a:pPr>
              <a:spcBef>
                <a:spcPts val="1000"/>
              </a:spcBef>
            </a:pPr>
            <a:r>
              <a:rPr lang="en-GB">
                <a:solidFill>
                  <a:srgbClr val="0033CC"/>
                </a:solidFill>
              </a:rPr>
              <a:t>Prototyping Model </a:t>
            </a:r>
            <a:r>
              <a:rPr lang="en-GB" sz="1600">
                <a:solidFill>
                  <a:srgbClr val="0033CC"/>
                </a:solidFill>
              </a:rPr>
              <a:t>(CONT.)</a:t>
            </a:r>
            <a:endParaRPr lang="en-GB" sz="1600">
              <a:solidFill>
                <a:srgbClr val="0033CC"/>
              </a:solidFill>
            </a:endParaRPr>
          </a:p>
        </p:txBody>
      </p:sp>
      <p:sp>
        <p:nvSpPr>
          <p:cNvPr id="48130" name="Rectangle 2"/>
          <p:cNvSpPr>
            <a:spLocks noGrp="1" noChangeArrowheads="1"/>
          </p:cNvSpPr>
          <p:nvPr>
            <p:ph type="body" idx="1"/>
          </p:nvPr>
        </p:nvSpPr>
        <p:spPr>
          <a:xfrm>
            <a:off x="285720" y="1447800"/>
            <a:ext cx="8572560" cy="4695844"/>
          </a:xfrm>
        </p:spPr>
        <p:txBody>
          <a:bodyPr lIns="18000" tIns="46800" rIns="18000" bIns="46800"/>
          <a:lstStyle/>
          <a:p>
            <a:pPr>
              <a:spcBef>
                <a:spcPts val="640"/>
              </a:spcBef>
            </a:pPr>
            <a:r>
              <a:rPr lang="en-GB" sz="2400" b="1" dirty="0"/>
              <a:t>The developed prototype is submitted to the customer for his evaluation:</a:t>
            </a:r>
            <a:endParaRPr lang="en-GB" sz="2400" b="1" dirty="0"/>
          </a:p>
          <a:p>
            <a:pPr lvl="1">
              <a:spcBef>
                <a:spcPts val="550"/>
              </a:spcBef>
            </a:pPr>
            <a:r>
              <a:rPr lang="en-GB" sz="2400" dirty="0"/>
              <a:t>Based on the user feedback,  requirements are refined.</a:t>
            </a:r>
            <a:endParaRPr lang="en-GB" sz="2400" dirty="0"/>
          </a:p>
          <a:p>
            <a:pPr lvl="1">
              <a:spcBef>
                <a:spcPts val="550"/>
              </a:spcBef>
            </a:pPr>
            <a:r>
              <a:rPr lang="en-GB" sz="2400" dirty="0"/>
              <a:t>This cycle continues until the user approves the prototype.</a:t>
            </a:r>
            <a:endParaRPr lang="en-GB" sz="2400" dirty="0"/>
          </a:p>
          <a:p>
            <a:pPr>
              <a:spcBef>
                <a:spcPts val="640"/>
              </a:spcBef>
            </a:pPr>
            <a:endParaRPr lang="en-GB" sz="2400" b="1" dirty="0" smtClean="0"/>
          </a:p>
          <a:p>
            <a:pPr>
              <a:spcBef>
                <a:spcPts val="640"/>
              </a:spcBef>
            </a:pPr>
            <a:r>
              <a:rPr lang="en-GB" sz="2400" b="1" dirty="0" smtClean="0"/>
              <a:t>The </a:t>
            </a:r>
            <a:r>
              <a:rPr lang="en-GB" sz="2400" b="1" dirty="0"/>
              <a:t>actual system is developed using the classical waterfall approach.</a:t>
            </a:r>
            <a:endParaRPr lang="en-GB" sz="2400"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228600"/>
            <a:ext cx="7772400" cy="628632"/>
          </a:xfrm>
        </p:spPr>
        <p:txBody>
          <a:bodyPr/>
          <a:lstStyle/>
          <a:p>
            <a:r>
              <a:rPr lang="en-IN" sz="2800" dirty="0" smtClean="0"/>
              <a:t>Need for a software life cycle model</a:t>
            </a:r>
            <a:endParaRPr lang="en-IN" sz="2800" dirty="0"/>
          </a:p>
        </p:txBody>
      </p:sp>
      <p:sp>
        <p:nvSpPr>
          <p:cNvPr id="3" name="Content Placeholder 2"/>
          <p:cNvSpPr>
            <a:spLocks noGrp="1"/>
          </p:cNvSpPr>
          <p:nvPr>
            <p:ph idx="1"/>
          </p:nvPr>
        </p:nvSpPr>
        <p:spPr>
          <a:xfrm>
            <a:off x="406400" y="1467151"/>
            <a:ext cx="8178800" cy="5500726"/>
          </a:xfrm>
        </p:spPr>
        <p:txBody>
          <a:bodyPr/>
          <a:lstStyle/>
          <a:p>
            <a:pPr algn="just"/>
            <a:r>
              <a:rPr lang="en-IN" sz="2400" dirty="0" smtClean="0"/>
              <a:t>Development team must identify a suitable life cycle model for the particular project and then adhere to it. </a:t>
            </a:r>
            <a:endParaRPr lang="en-IN" sz="2400" dirty="0" smtClean="0"/>
          </a:p>
          <a:p>
            <a:pPr algn="just"/>
            <a:endParaRPr lang="en-IN" sz="2400" dirty="0" smtClean="0"/>
          </a:p>
          <a:p>
            <a:pPr algn="just"/>
            <a:r>
              <a:rPr lang="en-IN" sz="2400" dirty="0" smtClean="0"/>
              <a:t>Without using of a particular life cycle model the development of a software product would not be in a </a:t>
            </a:r>
            <a:r>
              <a:rPr lang="en-IN" sz="2400" b="1" dirty="0" smtClean="0">
                <a:solidFill>
                  <a:srgbClr val="FF0000"/>
                </a:solidFill>
              </a:rPr>
              <a:t>systematic and disciplined manner</a:t>
            </a:r>
            <a:r>
              <a:rPr lang="en-IN" sz="2400" dirty="0" smtClean="0"/>
              <a:t>. </a:t>
            </a:r>
            <a:endParaRPr lang="en-IN" sz="2400" dirty="0" smtClean="0"/>
          </a:p>
          <a:p>
            <a:pPr algn="just"/>
            <a:endParaRPr lang="en-IN" sz="2400" dirty="0" smtClean="0"/>
          </a:p>
          <a:p>
            <a:pPr algn="just"/>
            <a:r>
              <a:rPr lang="en-IN" sz="2400" dirty="0" smtClean="0"/>
              <a:t>When a software product is being developed by a team there must be a clear understanding among team members about </a:t>
            </a:r>
            <a:r>
              <a:rPr lang="en-IN" sz="2400" b="1" dirty="0" smtClean="0">
                <a:solidFill>
                  <a:srgbClr val="FF0000"/>
                </a:solidFill>
              </a:rPr>
              <a:t>when and what to do.</a:t>
            </a:r>
            <a:endParaRPr lang="en-IN" sz="2400" b="1" dirty="0" smtClean="0">
              <a:solidFill>
                <a:srgbClr val="FF0000"/>
              </a:solidFill>
            </a:endParaRPr>
          </a:p>
          <a:p>
            <a:pPr algn="just">
              <a:buNone/>
            </a:pPr>
            <a:endParaRPr lang="en-IN" sz="2400" b="1" dirty="0" smtClean="0">
              <a:solidFill>
                <a:srgbClr val="FF0000"/>
              </a:solidFill>
            </a:endParaRPr>
          </a:p>
          <a:p>
            <a:pPr algn="just"/>
            <a:r>
              <a:rPr lang="en-IN" sz="2400" dirty="0" smtClean="0"/>
              <a:t>Otherwise it would lead to chaos and project failure.</a:t>
            </a:r>
            <a:endParaRPr lang="en-IN" sz="2400" dirty="0"/>
          </a:p>
        </p:txBody>
      </p:sp>
      <p:sp>
        <p:nvSpPr>
          <p:cNvPr id="4" name="Slide Number Placeholder 3"/>
          <p:cNvSpPr>
            <a:spLocks noGrp="1"/>
          </p:cNvSpPr>
          <p:nvPr>
            <p:ph type="sldNum" sz="quarter" idx="12"/>
          </p:nvPr>
        </p:nvSpPr>
        <p:spPr/>
        <p:txBody>
          <a:bodyPr/>
          <a:lstStyle/>
          <a:p>
            <a:pPr>
              <a:defRPr/>
            </a:pPr>
            <a:fld id="{62C565AA-0CA9-4319-AB16-8CC2AF3A98BD}" type="slidenum">
              <a:rPr lang="en-US" smtClean="0"/>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4EF85DF-6494-439D-82BC-83482092CA47}" type="slidenum">
              <a:rPr lang="en-US"/>
            </a:fld>
            <a:endParaRPr lang="en-US"/>
          </a:p>
        </p:txBody>
      </p:sp>
      <p:sp>
        <p:nvSpPr>
          <p:cNvPr id="50177" name="Rectangle 1"/>
          <p:cNvSpPr>
            <a:spLocks noGrp="1" noChangeArrowheads="1"/>
          </p:cNvSpPr>
          <p:nvPr>
            <p:ph type="title"/>
          </p:nvPr>
        </p:nvSpPr>
        <p:spPr>
          <a:xfrm>
            <a:off x="406400" y="228601"/>
            <a:ext cx="7770813" cy="842946"/>
          </a:xfrm>
        </p:spPr>
        <p:txBody>
          <a:bodyPr lIns="18000" tIns="46800" rIns="18000" bIns="46800" anchor="ctr"/>
          <a:lstStyle/>
          <a:p>
            <a:pPr>
              <a:spcBef>
                <a:spcPts val="1000"/>
              </a:spcBef>
            </a:pPr>
            <a:r>
              <a:rPr lang="en-GB" dirty="0">
                <a:solidFill>
                  <a:srgbClr val="0033CC"/>
                </a:solidFill>
              </a:rPr>
              <a:t>Prototyping Model </a:t>
            </a:r>
            <a:r>
              <a:rPr lang="en-GB" sz="1600" dirty="0">
                <a:solidFill>
                  <a:srgbClr val="0033CC"/>
                </a:solidFill>
              </a:rPr>
              <a:t>(CONT.)</a:t>
            </a:r>
            <a:endParaRPr lang="en-GB" sz="1600" dirty="0">
              <a:solidFill>
                <a:srgbClr val="0033CC"/>
              </a:solidFill>
            </a:endParaRPr>
          </a:p>
        </p:txBody>
      </p:sp>
      <p:sp>
        <p:nvSpPr>
          <p:cNvPr id="50178" name="Rectangle 2"/>
          <p:cNvSpPr>
            <a:spLocks noGrp="1" noChangeArrowheads="1"/>
          </p:cNvSpPr>
          <p:nvPr>
            <p:ph type="body" idx="1"/>
          </p:nvPr>
        </p:nvSpPr>
        <p:spPr>
          <a:xfrm>
            <a:off x="357158" y="1285860"/>
            <a:ext cx="8429684" cy="5286412"/>
          </a:xfrm>
        </p:spPr>
        <p:txBody>
          <a:bodyPr lIns="18000" tIns="46800" rIns="18000" bIns="46800"/>
          <a:lstStyle/>
          <a:p>
            <a:pPr algn="just">
              <a:spcBef>
                <a:spcPts val="640"/>
              </a:spcBef>
            </a:pPr>
            <a:r>
              <a:rPr lang="en-GB" sz="2000" b="1" dirty="0"/>
              <a:t>Requirements analysis and specification phase becomes redundant:</a:t>
            </a:r>
            <a:endParaRPr lang="en-GB" sz="2000" b="1" dirty="0"/>
          </a:p>
          <a:p>
            <a:pPr lvl="1" algn="just">
              <a:spcBef>
                <a:spcPts val="550"/>
              </a:spcBef>
            </a:pPr>
            <a:r>
              <a:rPr lang="en-GB" sz="2000" b="1" dirty="0"/>
              <a:t>final working prototype  (with all user feedbacks incorporated) serves as an </a:t>
            </a:r>
            <a:r>
              <a:rPr lang="en-GB" sz="2000" b="1" dirty="0">
                <a:solidFill>
                  <a:srgbClr val="000099"/>
                </a:solidFill>
              </a:rPr>
              <a:t>animated  requirements specification.</a:t>
            </a:r>
            <a:endParaRPr lang="en-GB" sz="2000" b="1" dirty="0">
              <a:solidFill>
                <a:srgbClr val="000099"/>
              </a:solidFill>
            </a:endParaRPr>
          </a:p>
          <a:p>
            <a:pPr algn="just">
              <a:spcBef>
                <a:spcPts val="640"/>
              </a:spcBef>
            </a:pPr>
            <a:endParaRPr lang="en-GB" sz="2000" b="1" dirty="0" smtClean="0"/>
          </a:p>
          <a:p>
            <a:pPr algn="just">
              <a:spcBef>
                <a:spcPts val="640"/>
              </a:spcBef>
            </a:pPr>
            <a:r>
              <a:rPr lang="en-GB" sz="2000" b="1" dirty="0" smtClean="0"/>
              <a:t>Design </a:t>
            </a:r>
            <a:r>
              <a:rPr lang="en-GB" sz="2000" b="1" dirty="0"/>
              <a:t>and code for the prototype is usually thrown away:</a:t>
            </a:r>
            <a:endParaRPr lang="en-GB" sz="2000" b="1" dirty="0"/>
          </a:p>
          <a:p>
            <a:pPr lvl="1" algn="just">
              <a:spcBef>
                <a:spcPts val="550"/>
              </a:spcBef>
            </a:pPr>
            <a:r>
              <a:rPr lang="en-GB" sz="2000" b="1" dirty="0"/>
              <a:t>However, the experience gathered from developing the prototype helps a great deal while developing the actual product. </a:t>
            </a:r>
            <a:endParaRPr lang="en-GB" sz="2000" b="1" dirty="0" smtClean="0"/>
          </a:p>
          <a:p>
            <a:pPr lvl="1" algn="just">
              <a:spcBef>
                <a:spcPts val="550"/>
              </a:spcBef>
            </a:pPr>
            <a:endParaRPr lang="en-GB" sz="2000" b="1"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496BA54-6E9D-42E5-8575-252BCBFD1245}" type="slidenum">
              <a:rPr lang="en-US"/>
            </a:fld>
            <a:endParaRPr lang="en-US"/>
          </a:p>
        </p:txBody>
      </p:sp>
      <p:sp>
        <p:nvSpPr>
          <p:cNvPr id="51201" name="Rectangle 1"/>
          <p:cNvSpPr>
            <a:spLocks noGrp="1" noChangeArrowheads="1"/>
          </p:cNvSpPr>
          <p:nvPr>
            <p:ph type="title"/>
          </p:nvPr>
        </p:nvSpPr>
        <p:spPr>
          <a:xfrm>
            <a:off x="406400" y="228600"/>
            <a:ext cx="7770813" cy="1141413"/>
          </a:xfrm>
        </p:spPr>
        <p:txBody>
          <a:bodyPr lIns="18000" tIns="46800" rIns="18000" bIns="46800" anchor="ctr"/>
          <a:lstStyle/>
          <a:p>
            <a:pPr>
              <a:spcBef>
                <a:spcPts val="1000"/>
              </a:spcBef>
            </a:pPr>
            <a:r>
              <a:rPr lang="en-GB">
                <a:solidFill>
                  <a:srgbClr val="0033CC"/>
                </a:solidFill>
              </a:rPr>
              <a:t>Prototyping Model </a:t>
            </a:r>
            <a:r>
              <a:rPr lang="en-GB" sz="1600">
                <a:solidFill>
                  <a:srgbClr val="0033CC"/>
                </a:solidFill>
              </a:rPr>
              <a:t>(CONT.)</a:t>
            </a:r>
            <a:endParaRPr lang="en-GB" sz="1600">
              <a:solidFill>
                <a:srgbClr val="0033CC"/>
              </a:solidFill>
            </a:endParaRPr>
          </a:p>
        </p:txBody>
      </p:sp>
      <p:sp>
        <p:nvSpPr>
          <p:cNvPr id="51202" name="Rectangle 2"/>
          <p:cNvSpPr>
            <a:spLocks noGrp="1" noChangeArrowheads="1"/>
          </p:cNvSpPr>
          <p:nvPr>
            <p:ph type="body" idx="1"/>
          </p:nvPr>
        </p:nvSpPr>
        <p:spPr>
          <a:xfrm>
            <a:off x="457200" y="1500174"/>
            <a:ext cx="8178800" cy="4557726"/>
          </a:xfrm>
        </p:spPr>
        <p:txBody>
          <a:bodyPr lIns="18000" tIns="46800" rIns="18000" bIns="46800"/>
          <a:lstStyle/>
          <a:p>
            <a:pPr>
              <a:spcBef>
                <a:spcPts val="550"/>
              </a:spcBef>
            </a:pPr>
            <a:r>
              <a:rPr lang="en-GB" sz="2400" b="1" dirty="0">
                <a:solidFill>
                  <a:srgbClr val="800000"/>
                </a:solidFill>
              </a:rPr>
              <a:t>Even though construction of a working prototype model involves additional cost</a:t>
            </a:r>
            <a:r>
              <a:rPr lang="en-GB" sz="2400" b="1" dirty="0"/>
              <a:t> --- </a:t>
            </a:r>
            <a:r>
              <a:rPr lang="en-GB" sz="2400" b="1" dirty="0">
                <a:solidFill>
                  <a:srgbClr val="000099"/>
                </a:solidFill>
              </a:rPr>
              <a:t> overall development cost might be lower for</a:t>
            </a:r>
            <a:r>
              <a:rPr lang="en-GB" sz="2400" b="1" dirty="0"/>
              <a:t>: </a:t>
            </a:r>
            <a:endParaRPr lang="en-GB" sz="2400" b="1" dirty="0"/>
          </a:p>
          <a:p>
            <a:pPr lvl="1">
              <a:spcBef>
                <a:spcPts val="465"/>
              </a:spcBef>
            </a:pPr>
            <a:r>
              <a:rPr lang="en-GB" sz="2400" dirty="0"/>
              <a:t>systems with unclear user requirements, </a:t>
            </a:r>
            <a:endParaRPr lang="en-GB" sz="2400" dirty="0"/>
          </a:p>
          <a:p>
            <a:pPr lvl="1">
              <a:spcBef>
                <a:spcPts val="465"/>
              </a:spcBef>
            </a:pPr>
            <a:r>
              <a:rPr lang="en-GB" sz="2400" dirty="0"/>
              <a:t>systems with unresolved technical issues.</a:t>
            </a:r>
            <a:endParaRPr lang="en-GB" sz="2400" b="1" dirty="0"/>
          </a:p>
          <a:p>
            <a:pPr>
              <a:spcBef>
                <a:spcPts val="550"/>
              </a:spcBef>
            </a:pPr>
            <a:endParaRPr lang="en-GB" sz="2400" b="1" dirty="0" smtClean="0"/>
          </a:p>
          <a:p>
            <a:pPr>
              <a:spcBef>
                <a:spcPts val="550"/>
              </a:spcBef>
            </a:pPr>
            <a:r>
              <a:rPr lang="en-GB" sz="2400" b="1" dirty="0" smtClean="0"/>
              <a:t>Many </a:t>
            </a:r>
            <a:r>
              <a:rPr lang="en-GB" sz="2400" b="1" dirty="0"/>
              <a:t>user requirements get properly defined and  technical issues get resolved: </a:t>
            </a:r>
            <a:endParaRPr lang="en-GB" sz="2400" b="1" dirty="0"/>
          </a:p>
          <a:p>
            <a:pPr lvl="1">
              <a:spcBef>
                <a:spcPts val="465"/>
              </a:spcBef>
            </a:pPr>
            <a:r>
              <a:rPr lang="en-GB" sz="2400" dirty="0"/>
              <a:t>these would  have appeared later as change requests and resulted in incurring massive redesign costs</a:t>
            </a:r>
            <a:r>
              <a:rPr lang="en-GB" sz="2400" b="1" dirty="0"/>
              <a:t>.</a:t>
            </a:r>
            <a:endParaRPr lang="en-GB" sz="2400" b="1"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sz="quarter" idx="12"/>
          </p:nvPr>
        </p:nvSpPr>
        <p:spPr/>
        <p:txBody>
          <a:bodyPr/>
          <a:p>
            <a:fld id="{69F7B5B7-02DC-439C-A58F-A6E406A36D8B}" type="slidenum">
              <a:rPr lang="en-US"/>
            </a:fld>
            <a:endParaRPr lang="en-US"/>
          </a:p>
        </p:txBody>
      </p:sp>
      <p:sp>
        <p:nvSpPr>
          <p:cNvPr id="52225" name="Rectangle 1"/>
          <p:cNvSpPr>
            <a:spLocks noGrp="1" noChangeArrowheads="1"/>
          </p:cNvSpPr>
          <p:nvPr>
            <p:ph type="title"/>
          </p:nvPr>
        </p:nvSpPr>
        <p:spPr>
          <a:xfrm>
            <a:off x="661323" y="3433422"/>
            <a:ext cx="7770813" cy="700070"/>
          </a:xfrm>
          <a:ln>
            <a:solidFill>
              <a:schemeClr val="tx1"/>
            </a:solidFill>
          </a:ln>
        </p:spPr>
        <p:txBody>
          <a:bodyPr lIns="18000" tIns="46800" rIns="18000" bIns="46800" anchor="ctr"/>
          <a:p>
            <a:pPr>
              <a:spcBef>
                <a:spcPts val="1000"/>
              </a:spcBef>
            </a:pPr>
            <a:r>
              <a:rPr lang="en-GB" dirty="0">
                <a:solidFill>
                  <a:srgbClr val="C00000"/>
                </a:solidFill>
              </a:rPr>
              <a:t>Evolutionary Model</a:t>
            </a:r>
            <a:endParaRPr lang="en-GB" dirty="0">
              <a:solidFill>
                <a:srgbClr val="C00000"/>
              </a:solidFill>
            </a:endParaRPr>
          </a:p>
        </p:txBody>
      </p:sp>
      <p:sp>
        <p:nvSpPr>
          <p:cNvPr id="5" name="Text Box 4"/>
          <p:cNvSpPr txBox="1"/>
          <p:nvPr/>
        </p:nvSpPr>
        <p:spPr>
          <a:xfrm>
            <a:off x="544830" y="2476500"/>
            <a:ext cx="3931285" cy="460375"/>
          </a:xfrm>
          <a:prstGeom prst="rect">
            <a:avLst/>
          </a:prstGeom>
          <a:noFill/>
        </p:spPr>
        <p:txBody>
          <a:bodyPr wrap="square" rtlCol="0">
            <a:spAutoFit/>
          </a:bodyPr>
          <a:p>
            <a:r>
              <a:rPr lang="en-US" altLang="en-GB"/>
              <a:t>Model-4</a:t>
            </a:r>
            <a:endParaRPr lang="en-US" altLang="en-GB"/>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24CE3C1B-58A0-4B49-8934-70B0959134A4}" type="slidenum">
              <a:rPr lang="en-US"/>
            </a:fld>
            <a:endParaRPr lang="en-US"/>
          </a:p>
        </p:txBody>
      </p:sp>
      <p:sp>
        <p:nvSpPr>
          <p:cNvPr id="55297" name="Rectangle 1"/>
          <p:cNvSpPr>
            <a:spLocks noGrp="1" noChangeArrowheads="1"/>
          </p:cNvSpPr>
          <p:nvPr>
            <p:ph type="title"/>
          </p:nvPr>
        </p:nvSpPr>
        <p:spPr>
          <a:xfrm>
            <a:off x="406400" y="276225"/>
            <a:ext cx="7770813" cy="652445"/>
          </a:xfrm>
        </p:spPr>
        <p:txBody>
          <a:bodyPr lIns="18000" tIns="46800" rIns="18000" bIns="46800" anchor="ctr"/>
          <a:lstStyle/>
          <a:p>
            <a:pPr>
              <a:spcBef>
                <a:spcPts val="1000"/>
              </a:spcBef>
            </a:pPr>
            <a:r>
              <a:rPr lang="en-GB" sz="3200" dirty="0">
                <a:solidFill>
                  <a:srgbClr val="0033CC"/>
                </a:solidFill>
              </a:rPr>
              <a:t>Advantages of Evolutionary Model</a:t>
            </a:r>
            <a:endParaRPr lang="en-GB" sz="3200" dirty="0">
              <a:solidFill>
                <a:srgbClr val="0033CC"/>
              </a:solidFill>
            </a:endParaRPr>
          </a:p>
        </p:txBody>
      </p:sp>
      <p:sp>
        <p:nvSpPr>
          <p:cNvPr id="55298" name="Rectangle 2"/>
          <p:cNvSpPr>
            <a:spLocks noGrp="1" noChangeArrowheads="1"/>
          </p:cNvSpPr>
          <p:nvPr>
            <p:ph type="body" idx="1"/>
          </p:nvPr>
        </p:nvSpPr>
        <p:spPr>
          <a:xfrm>
            <a:off x="214282" y="1214422"/>
            <a:ext cx="8421718" cy="5357850"/>
          </a:xfrm>
        </p:spPr>
        <p:txBody>
          <a:bodyPr lIns="18000" tIns="46800" rIns="18000" bIns="46800"/>
          <a:lstStyle/>
          <a:p>
            <a:pPr>
              <a:spcBef>
                <a:spcPct val="0"/>
              </a:spcBef>
            </a:pPr>
            <a:r>
              <a:rPr lang="en-GB" sz="2400" b="1" dirty="0"/>
              <a:t>Users get a chance to experiment with a partially developed system: </a:t>
            </a:r>
            <a:endParaRPr lang="en-GB" sz="2400" b="1" dirty="0"/>
          </a:p>
          <a:p>
            <a:pPr lvl="1">
              <a:spcBef>
                <a:spcPct val="0"/>
              </a:spcBef>
            </a:pPr>
            <a:r>
              <a:rPr lang="en-GB" sz="2400" b="1" dirty="0"/>
              <a:t>much before the full working version is released,</a:t>
            </a:r>
            <a:endParaRPr lang="en-GB" sz="2400" b="1" dirty="0"/>
          </a:p>
          <a:p>
            <a:pPr>
              <a:spcBef>
                <a:spcPct val="0"/>
              </a:spcBef>
            </a:pPr>
            <a:endParaRPr lang="en-GB" sz="2400" b="1" dirty="0" smtClean="0"/>
          </a:p>
          <a:p>
            <a:pPr>
              <a:spcBef>
                <a:spcPct val="0"/>
              </a:spcBef>
            </a:pPr>
            <a:r>
              <a:rPr lang="en-GB" sz="2400" b="1" dirty="0" smtClean="0"/>
              <a:t>Helps </a:t>
            </a:r>
            <a:r>
              <a:rPr lang="en-GB" sz="2400" b="1" dirty="0"/>
              <a:t>finding  exact user requirements:</a:t>
            </a:r>
            <a:endParaRPr lang="en-GB" sz="2400" b="1" dirty="0"/>
          </a:p>
          <a:p>
            <a:pPr lvl="1">
              <a:spcBef>
                <a:spcPct val="0"/>
              </a:spcBef>
            </a:pPr>
            <a:r>
              <a:rPr lang="en-GB" sz="2400" b="1" dirty="0"/>
              <a:t>much before  fully working system is developed.</a:t>
            </a:r>
            <a:endParaRPr lang="en-GB" sz="2400" b="1" dirty="0"/>
          </a:p>
          <a:p>
            <a:pPr>
              <a:spcBef>
                <a:spcPct val="0"/>
              </a:spcBef>
            </a:pPr>
            <a:endParaRPr lang="en-GB" sz="2400" b="1" dirty="0" smtClean="0"/>
          </a:p>
          <a:p>
            <a:pPr>
              <a:spcBef>
                <a:spcPct val="0"/>
              </a:spcBef>
            </a:pPr>
            <a:r>
              <a:rPr lang="en-GB" sz="2400" b="1" dirty="0" smtClean="0"/>
              <a:t>Core </a:t>
            </a:r>
            <a:r>
              <a:rPr lang="en-GB" sz="2400" b="1" dirty="0"/>
              <a:t>modules get tested thoroughly:</a:t>
            </a:r>
            <a:endParaRPr lang="en-GB" sz="2400" b="1" dirty="0"/>
          </a:p>
          <a:p>
            <a:pPr lvl="1">
              <a:spcBef>
                <a:spcPct val="0"/>
              </a:spcBef>
            </a:pPr>
            <a:r>
              <a:rPr lang="en-GB" sz="2400" b="1" dirty="0"/>
              <a:t>reduces chances of </a:t>
            </a:r>
            <a:r>
              <a:rPr lang="en-GB" sz="2400" b="1" dirty="0" smtClean="0"/>
              <a:t>errors </a:t>
            </a:r>
            <a:r>
              <a:rPr lang="en-GB" sz="2400" b="1" dirty="0"/>
              <a:t>in final product.</a:t>
            </a:r>
            <a:endParaRPr lang="en-GB" sz="2400" b="1"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E03904D-F85D-49EC-9B4D-73384A3EA4EE}" type="slidenum">
              <a:rPr lang="en-US"/>
            </a:fld>
            <a:endParaRPr lang="en-US"/>
          </a:p>
        </p:txBody>
      </p:sp>
      <p:sp>
        <p:nvSpPr>
          <p:cNvPr id="52225" name="Rectangle 1"/>
          <p:cNvSpPr>
            <a:spLocks noGrp="1" noChangeArrowheads="1"/>
          </p:cNvSpPr>
          <p:nvPr>
            <p:ph type="title"/>
          </p:nvPr>
        </p:nvSpPr>
        <p:spPr>
          <a:xfrm>
            <a:off x="357158" y="142852"/>
            <a:ext cx="7770813" cy="700070"/>
          </a:xfrm>
        </p:spPr>
        <p:txBody>
          <a:bodyPr lIns="18000" tIns="46800" rIns="18000" bIns="46800" anchor="ctr"/>
          <a:lstStyle/>
          <a:p>
            <a:pPr>
              <a:spcBef>
                <a:spcPts val="1000"/>
              </a:spcBef>
            </a:pPr>
            <a:r>
              <a:rPr lang="en-GB" sz="2800" dirty="0">
                <a:solidFill>
                  <a:srgbClr val="0033CC"/>
                </a:solidFill>
              </a:rPr>
              <a:t>Evolutionary Model</a:t>
            </a:r>
            <a:endParaRPr lang="en-GB" sz="2800" dirty="0">
              <a:solidFill>
                <a:srgbClr val="0033CC"/>
              </a:solidFill>
            </a:endParaRPr>
          </a:p>
        </p:txBody>
      </p:sp>
      <p:sp>
        <p:nvSpPr>
          <p:cNvPr id="52226" name="Rectangle 2"/>
          <p:cNvSpPr>
            <a:spLocks noGrp="1" noChangeArrowheads="1"/>
          </p:cNvSpPr>
          <p:nvPr>
            <p:ph type="body" idx="1"/>
          </p:nvPr>
        </p:nvSpPr>
        <p:spPr>
          <a:xfrm>
            <a:off x="285720" y="785794"/>
            <a:ext cx="8643998" cy="5786478"/>
          </a:xfrm>
        </p:spPr>
        <p:txBody>
          <a:bodyPr lIns="18000" tIns="46800" rIns="18000" bIns="46800"/>
          <a:lstStyle/>
          <a:p>
            <a:pPr algn="just">
              <a:spcBef>
                <a:spcPts val="640"/>
              </a:spcBef>
            </a:pPr>
            <a:r>
              <a:rPr lang="en-GB" sz="2000" b="1" dirty="0"/>
              <a:t>Evolutionary model (</a:t>
            </a:r>
            <a:r>
              <a:rPr lang="en-GB" sz="2000" b="1" dirty="0">
                <a:solidFill>
                  <a:srgbClr val="000099"/>
                </a:solidFill>
              </a:rPr>
              <a:t>aka successive versions or incremental  model</a:t>
            </a:r>
            <a:r>
              <a:rPr lang="en-GB" sz="2000" b="1" dirty="0"/>
              <a:t>):</a:t>
            </a:r>
            <a:endParaRPr lang="en-GB" sz="2000" b="1" dirty="0"/>
          </a:p>
          <a:p>
            <a:pPr lvl="1" algn="just">
              <a:spcBef>
                <a:spcPts val="550"/>
              </a:spcBef>
            </a:pPr>
            <a:r>
              <a:rPr lang="en-GB" sz="1800" b="1" dirty="0"/>
              <a:t>The system is broken down into several modules which can be incrementally implemented and delivered.</a:t>
            </a:r>
            <a:endParaRPr lang="en-GB" sz="1800" b="1" dirty="0"/>
          </a:p>
          <a:p>
            <a:pPr algn="just">
              <a:spcBef>
                <a:spcPts val="640"/>
              </a:spcBef>
            </a:pPr>
            <a:endParaRPr lang="en-GB" sz="2000" b="1" dirty="0" smtClean="0"/>
          </a:p>
          <a:p>
            <a:pPr algn="just">
              <a:spcBef>
                <a:spcPts val="640"/>
              </a:spcBef>
            </a:pPr>
            <a:r>
              <a:rPr lang="en-GB" sz="2000" b="1" dirty="0" smtClean="0"/>
              <a:t>First </a:t>
            </a:r>
            <a:r>
              <a:rPr lang="en-GB" sz="2000" b="1" dirty="0"/>
              <a:t>develop the core modules of the system. </a:t>
            </a:r>
            <a:endParaRPr lang="en-GB" sz="2000" b="1" dirty="0"/>
          </a:p>
          <a:p>
            <a:pPr algn="just">
              <a:spcBef>
                <a:spcPts val="640"/>
              </a:spcBef>
            </a:pPr>
            <a:endParaRPr lang="en-GB" sz="2000" b="1" dirty="0" smtClean="0"/>
          </a:p>
          <a:p>
            <a:pPr algn="just">
              <a:spcBef>
                <a:spcPts val="640"/>
              </a:spcBef>
            </a:pPr>
            <a:r>
              <a:rPr lang="en-GB" sz="2000" b="1" dirty="0" smtClean="0"/>
              <a:t>The </a:t>
            </a:r>
            <a:r>
              <a:rPr lang="en-GB" sz="2000" b="1" dirty="0"/>
              <a:t>initial product skeleton is refined into increasing levels of capability:</a:t>
            </a:r>
            <a:endParaRPr lang="en-GB" sz="2000" b="1" dirty="0"/>
          </a:p>
          <a:p>
            <a:pPr lvl="1" algn="just">
              <a:spcBef>
                <a:spcPts val="550"/>
              </a:spcBef>
            </a:pPr>
            <a:r>
              <a:rPr lang="en-GB" sz="1800" b="1" dirty="0"/>
              <a:t>by adding new functionalities in successive versions</a:t>
            </a:r>
            <a:r>
              <a:rPr lang="en-GB" sz="1800" b="1" dirty="0" smtClean="0"/>
              <a:t>.</a:t>
            </a:r>
            <a:endParaRPr lang="en-GB" sz="1800" b="1" dirty="0" smtClean="0"/>
          </a:p>
          <a:p>
            <a:pPr algn="just">
              <a:spcBef>
                <a:spcPts val="825"/>
              </a:spcBef>
            </a:pPr>
            <a:endParaRPr lang="en-GB" sz="2000" b="1" dirty="0" smtClean="0">
              <a:solidFill>
                <a:srgbClr val="000099"/>
              </a:solidFill>
            </a:endParaRPr>
          </a:p>
          <a:p>
            <a:pPr algn="just">
              <a:spcBef>
                <a:spcPts val="825"/>
              </a:spcBef>
            </a:pPr>
            <a:r>
              <a:rPr lang="en-GB" sz="2100" b="1" dirty="0" smtClean="0">
                <a:solidFill>
                  <a:srgbClr val="000099"/>
                </a:solidFill>
              </a:rPr>
              <a:t>Successive version of the product:</a:t>
            </a:r>
            <a:endParaRPr lang="en-GB" sz="2100" b="1" dirty="0" smtClean="0">
              <a:solidFill>
                <a:srgbClr val="000099"/>
              </a:solidFill>
            </a:endParaRPr>
          </a:p>
          <a:p>
            <a:pPr lvl="1" algn="just">
              <a:spcBef>
                <a:spcPts val="725"/>
              </a:spcBef>
            </a:pPr>
            <a:r>
              <a:rPr lang="en-GB" sz="2000" b="1" dirty="0" smtClean="0">
                <a:solidFill>
                  <a:srgbClr val="000099"/>
                </a:solidFill>
              </a:rPr>
              <a:t>functioning systems capable of performing some useful work. </a:t>
            </a:r>
            <a:endParaRPr lang="en-GB" sz="2000" b="1" dirty="0" smtClean="0">
              <a:solidFill>
                <a:srgbClr val="000099"/>
              </a:solidFill>
            </a:endParaRPr>
          </a:p>
          <a:p>
            <a:pPr lvl="1" algn="just">
              <a:spcBef>
                <a:spcPts val="725"/>
              </a:spcBef>
            </a:pPr>
            <a:r>
              <a:rPr lang="en-GB" sz="1800" b="1" dirty="0" smtClean="0"/>
              <a:t>A new release may include new functionality:</a:t>
            </a:r>
            <a:endParaRPr lang="en-GB" sz="1800" b="1" dirty="0" smtClean="0"/>
          </a:p>
          <a:p>
            <a:pPr lvl="2" algn="just">
              <a:spcBef>
                <a:spcPts val="640"/>
              </a:spcBef>
            </a:pPr>
            <a:r>
              <a:rPr lang="en-GB" sz="1800" b="1" dirty="0" smtClean="0"/>
              <a:t>also existing functionality in the current release might have been enhanced.</a:t>
            </a:r>
            <a:endParaRPr lang="en-GB" sz="1800" b="1" dirty="0" smtClean="0"/>
          </a:p>
          <a:p>
            <a:pPr lvl="1">
              <a:spcBef>
                <a:spcPts val="550"/>
              </a:spcBef>
            </a:pPr>
            <a:endParaRPr lang="en-GB" sz="2000" b="1"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4"/>
          <p:cNvSpPr>
            <a:spLocks noGrp="1"/>
          </p:cNvSpPr>
          <p:nvPr>
            <p:ph type="sldNum" sz="quarter" idx="12"/>
          </p:nvPr>
        </p:nvSpPr>
        <p:spPr/>
        <p:txBody>
          <a:bodyPr/>
          <a:lstStyle/>
          <a:p>
            <a:fld id="{129F9274-212C-4645-BA1E-7B81D30D791D}" type="slidenum">
              <a:rPr lang="en-US"/>
            </a:fld>
            <a:endParaRPr lang="en-US"/>
          </a:p>
        </p:txBody>
      </p:sp>
      <p:sp>
        <p:nvSpPr>
          <p:cNvPr id="54273" name="Oval 1"/>
          <p:cNvSpPr>
            <a:spLocks noChangeArrowheads="1"/>
          </p:cNvSpPr>
          <p:nvPr/>
        </p:nvSpPr>
        <p:spPr bwMode="auto">
          <a:xfrm>
            <a:off x="5486400" y="1828800"/>
            <a:ext cx="1598613" cy="1598613"/>
          </a:xfrm>
          <a:prstGeom prst="ellipse">
            <a:avLst/>
          </a:prstGeom>
          <a:solidFill>
            <a:srgbClr val="FF66FF"/>
          </a:solidFill>
          <a:ln w="9525">
            <a:solidFill>
              <a:srgbClr val="003300"/>
            </a:solidFill>
            <a:round/>
          </a:ln>
        </p:spPr>
        <p:txBody>
          <a:bodyPr wrap="none" anchor="ctr"/>
          <a:lstStyle/>
          <a:p>
            <a:endParaRPr lang="en-IN"/>
          </a:p>
        </p:txBody>
      </p:sp>
      <p:sp>
        <p:nvSpPr>
          <p:cNvPr id="54274" name="Oval 2"/>
          <p:cNvSpPr>
            <a:spLocks noChangeArrowheads="1"/>
          </p:cNvSpPr>
          <p:nvPr/>
        </p:nvSpPr>
        <p:spPr bwMode="auto">
          <a:xfrm>
            <a:off x="5715000" y="2133600"/>
            <a:ext cx="1141413" cy="1065213"/>
          </a:xfrm>
          <a:prstGeom prst="ellipse">
            <a:avLst/>
          </a:prstGeom>
          <a:solidFill>
            <a:srgbClr val="F1F7E9"/>
          </a:solidFill>
          <a:ln w="9525">
            <a:solidFill>
              <a:srgbClr val="003300"/>
            </a:solidFill>
            <a:round/>
          </a:ln>
        </p:spPr>
        <p:txBody>
          <a:bodyPr wrap="none" anchor="ctr"/>
          <a:lstStyle/>
          <a:p>
            <a:endParaRPr lang="en-IN"/>
          </a:p>
        </p:txBody>
      </p:sp>
      <p:sp>
        <p:nvSpPr>
          <p:cNvPr id="54275" name="Rectangle 3"/>
          <p:cNvSpPr>
            <a:spLocks noGrp="1" noChangeArrowheads="1"/>
          </p:cNvSpPr>
          <p:nvPr>
            <p:ph type="title"/>
          </p:nvPr>
        </p:nvSpPr>
        <p:spPr>
          <a:xfrm>
            <a:off x="406400" y="228600"/>
            <a:ext cx="7770813" cy="1141413"/>
          </a:xfrm>
        </p:spPr>
        <p:txBody>
          <a:bodyPr lIns="18000" tIns="46800" rIns="18000" bIns="46800" anchor="ctr"/>
          <a:lstStyle/>
          <a:p>
            <a:pPr>
              <a:spcBef>
                <a:spcPts val="1000"/>
              </a:spcBef>
            </a:pPr>
            <a:r>
              <a:rPr lang="en-GB">
                <a:solidFill>
                  <a:srgbClr val="0033CC"/>
                </a:solidFill>
              </a:rPr>
              <a:t>Evolutionary Model </a:t>
            </a:r>
            <a:r>
              <a:rPr lang="en-GB" sz="1600">
                <a:solidFill>
                  <a:srgbClr val="0033CC"/>
                </a:solidFill>
              </a:rPr>
              <a:t>(CONT.)</a:t>
            </a:r>
            <a:endParaRPr lang="en-GB" sz="1600">
              <a:solidFill>
                <a:srgbClr val="0033CC"/>
              </a:solidFill>
            </a:endParaRPr>
          </a:p>
        </p:txBody>
      </p:sp>
      <p:sp>
        <p:nvSpPr>
          <p:cNvPr id="54276" name="Oval 4"/>
          <p:cNvSpPr>
            <a:spLocks noChangeArrowheads="1"/>
          </p:cNvSpPr>
          <p:nvPr/>
        </p:nvSpPr>
        <p:spPr bwMode="auto">
          <a:xfrm>
            <a:off x="1676400" y="2362200"/>
            <a:ext cx="531813" cy="455613"/>
          </a:xfrm>
          <a:prstGeom prst="ellipse">
            <a:avLst/>
          </a:prstGeom>
          <a:solidFill>
            <a:srgbClr val="000099"/>
          </a:solidFill>
          <a:ln w="9525">
            <a:solidFill>
              <a:srgbClr val="003300"/>
            </a:solidFill>
            <a:round/>
          </a:ln>
        </p:spPr>
        <p:txBody>
          <a:bodyPr lIns="18000" tIns="46800" rIns="18000" bIns="46800" anchor="ctr" anchorCtr="1"/>
          <a:lstStyle/>
          <a:p>
            <a:pPr algn="ctr">
              <a:lnSpc>
                <a:spcPct val="85000"/>
              </a:lnSpc>
              <a:spcBef>
                <a:spcPts val="725"/>
              </a:spcBef>
            </a:pPr>
            <a:r>
              <a:rPr lang="en-GB" sz="3200" b="1">
                <a:solidFill>
                  <a:srgbClr val="FFFFFF"/>
                </a:solidFill>
                <a:latin typeface="times" charset="0"/>
              </a:rPr>
              <a:t>A</a:t>
            </a:r>
            <a:endParaRPr lang="en-GB" sz="3200" b="1">
              <a:solidFill>
                <a:srgbClr val="FFFFFF"/>
              </a:solidFill>
              <a:latin typeface="times" charset="0"/>
            </a:endParaRPr>
          </a:p>
        </p:txBody>
      </p:sp>
      <p:sp>
        <p:nvSpPr>
          <p:cNvPr id="54277" name="Oval 5"/>
          <p:cNvSpPr>
            <a:spLocks noChangeArrowheads="1"/>
          </p:cNvSpPr>
          <p:nvPr/>
        </p:nvSpPr>
        <p:spPr bwMode="auto">
          <a:xfrm>
            <a:off x="6019800" y="2438400"/>
            <a:ext cx="531813" cy="455613"/>
          </a:xfrm>
          <a:prstGeom prst="ellipse">
            <a:avLst/>
          </a:prstGeom>
          <a:noFill/>
          <a:ln w="9525">
            <a:solidFill>
              <a:srgbClr val="003300"/>
            </a:solidFill>
            <a:round/>
          </a:ln>
        </p:spPr>
        <p:txBody>
          <a:bodyPr wrap="none" anchor="ctr"/>
          <a:lstStyle/>
          <a:p>
            <a:endParaRPr lang="en-IN"/>
          </a:p>
        </p:txBody>
      </p:sp>
      <p:sp>
        <p:nvSpPr>
          <p:cNvPr id="54278" name="Oval 6"/>
          <p:cNvSpPr>
            <a:spLocks noChangeArrowheads="1"/>
          </p:cNvSpPr>
          <p:nvPr/>
        </p:nvSpPr>
        <p:spPr bwMode="auto">
          <a:xfrm>
            <a:off x="3352800" y="2133600"/>
            <a:ext cx="1141413" cy="1065213"/>
          </a:xfrm>
          <a:prstGeom prst="ellipse">
            <a:avLst/>
          </a:prstGeom>
          <a:noFill/>
          <a:ln w="38160">
            <a:solidFill>
              <a:srgbClr val="003300"/>
            </a:solidFill>
            <a:round/>
          </a:ln>
        </p:spPr>
        <p:txBody>
          <a:bodyPr wrap="none" anchor="ctr"/>
          <a:lstStyle/>
          <a:p>
            <a:endParaRPr lang="en-IN"/>
          </a:p>
        </p:txBody>
      </p:sp>
      <p:sp>
        <p:nvSpPr>
          <p:cNvPr id="54279" name="Line 7"/>
          <p:cNvSpPr>
            <a:spLocks noChangeShapeType="1"/>
          </p:cNvSpPr>
          <p:nvPr/>
        </p:nvSpPr>
        <p:spPr bwMode="auto">
          <a:xfrm>
            <a:off x="2286000" y="2590800"/>
            <a:ext cx="990600" cy="0"/>
          </a:xfrm>
          <a:prstGeom prst="line">
            <a:avLst/>
          </a:prstGeom>
          <a:noFill/>
          <a:ln w="38160">
            <a:solidFill>
              <a:srgbClr val="003300"/>
            </a:solidFill>
            <a:prstDash val="dash"/>
            <a:round/>
            <a:tailEnd type="triangle" w="lg" len="lg"/>
          </a:ln>
        </p:spPr>
        <p:txBody>
          <a:bodyPr/>
          <a:lstStyle/>
          <a:p>
            <a:endParaRPr lang="en-IN"/>
          </a:p>
        </p:txBody>
      </p:sp>
      <p:sp>
        <p:nvSpPr>
          <p:cNvPr id="54280" name="Line 8"/>
          <p:cNvSpPr>
            <a:spLocks noChangeShapeType="1"/>
          </p:cNvSpPr>
          <p:nvPr/>
        </p:nvSpPr>
        <p:spPr bwMode="auto">
          <a:xfrm>
            <a:off x="4495800" y="2667000"/>
            <a:ext cx="990600" cy="0"/>
          </a:xfrm>
          <a:prstGeom prst="line">
            <a:avLst/>
          </a:prstGeom>
          <a:noFill/>
          <a:ln w="38160">
            <a:solidFill>
              <a:srgbClr val="003300"/>
            </a:solidFill>
            <a:prstDash val="dash"/>
            <a:round/>
            <a:tailEnd type="triangle" w="lg" len="lg"/>
          </a:ln>
        </p:spPr>
        <p:txBody>
          <a:bodyPr/>
          <a:lstStyle/>
          <a:p>
            <a:endParaRPr lang="en-IN"/>
          </a:p>
        </p:txBody>
      </p:sp>
      <p:sp>
        <p:nvSpPr>
          <p:cNvPr id="54281" name="Text Box 9"/>
          <p:cNvSpPr txBox="1">
            <a:spLocks noChangeArrowheads="1"/>
          </p:cNvSpPr>
          <p:nvPr/>
        </p:nvSpPr>
        <p:spPr bwMode="auto">
          <a:xfrm>
            <a:off x="4173855" y="2667000"/>
            <a:ext cx="379413" cy="455613"/>
          </a:xfrm>
          <a:prstGeom prst="rect">
            <a:avLst/>
          </a:prstGeom>
          <a:noFill/>
          <a:ln w="9525">
            <a:noFill/>
            <a:miter lim="800000"/>
          </a:ln>
        </p:spPr>
        <p:txBody>
          <a:bodyPr lIns="18000" tIns="46800" rIns="18000" bIns="46800"/>
          <a:lstStyle/>
          <a:p>
            <a:pPr>
              <a:lnSpc>
                <a:spcPct val="85000"/>
              </a:lnSpc>
              <a:spcBef>
                <a:spcPts val="1375"/>
              </a:spcBef>
            </a:pPr>
            <a:r>
              <a:rPr lang="en-GB" b="1">
                <a:solidFill>
                  <a:srgbClr val="800000"/>
                </a:solidFill>
                <a:latin typeface="times" charset="0"/>
              </a:rPr>
              <a:t>B</a:t>
            </a:r>
            <a:endParaRPr lang="en-GB" b="1">
              <a:solidFill>
                <a:srgbClr val="800000"/>
              </a:solidFill>
              <a:latin typeface="times" charset="0"/>
            </a:endParaRPr>
          </a:p>
        </p:txBody>
      </p:sp>
      <p:sp>
        <p:nvSpPr>
          <p:cNvPr id="54282" name="Text Box 10"/>
          <p:cNvSpPr txBox="1">
            <a:spLocks noChangeArrowheads="1"/>
          </p:cNvSpPr>
          <p:nvPr/>
        </p:nvSpPr>
        <p:spPr bwMode="auto">
          <a:xfrm>
            <a:off x="6104890" y="1824355"/>
            <a:ext cx="379413" cy="517525"/>
          </a:xfrm>
          <a:prstGeom prst="rect">
            <a:avLst/>
          </a:prstGeom>
          <a:noFill/>
          <a:ln w="9525">
            <a:noFill/>
            <a:miter lim="800000"/>
          </a:ln>
        </p:spPr>
        <p:txBody>
          <a:bodyPr lIns="18000" tIns="46800" rIns="18000" bIns="46800"/>
          <a:lstStyle/>
          <a:p>
            <a:pPr>
              <a:lnSpc>
                <a:spcPct val="85000"/>
              </a:lnSpc>
              <a:spcBef>
                <a:spcPts val="1600"/>
              </a:spcBef>
            </a:pPr>
            <a:r>
              <a:rPr lang="en-GB" sz="2800" b="1">
                <a:latin typeface="times" charset="0"/>
              </a:rPr>
              <a:t>C</a:t>
            </a:r>
            <a:endParaRPr lang="en-GB" sz="2800" b="1">
              <a:latin typeface="times" charset="0"/>
            </a:endParaRPr>
          </a:p>
        </p:txBody>
      </p:sp>
      <p:sp>
        <p:nvSpPr>
          <p:cNvPr id="54283" name="Oval 11"/>
          <p:cNvSpPr>
            <a:spLocks noChangeArrowheads="1"/>
          </p:cNvSpPr>
          <p:nvPr/>
        </p:nvSpPr>
        <p:spPr bwMode="auto">
          <a:xfrm>
            <a:off x="3657600" y="2438400"/>
            <a:ext cx="531813" cy="455613"/>
          </a:xfrm>
          <a:prstGeom prst="ellipse">
            <a:avLst/>
          </a:prstGeom>
          <a:solidFill>
            <a:srgbClr val="000099"/>
          </a:solidFill>
          <a:ln w="9525">
            <a:solidFill>
              <a:srgbClr val="003300"/>
            </a:solidFill>
            <a:round/>
          </a:ln>
        </p:spPr>
        <p:txBody>
          <a:bodyPr lIns="18000" tIns="46800" rIns="18000" bIns="46800" anchor="ctr" anchorCtr="1"/>
          <a:lstStyle/>
          <a:p>
            <a:pPr algn="ctr">
              <a:lnSpc>
                <a:spcPct val="85000"/>
              </a:lnSpc>
              <a:spcBef>
                <a:spcPts val="725"/>
              </a:spcBef>
            </a:pPr>
            <a:r>
              <a:rPr lang="en-GB" sz="3200" b="1">
                <a:solidFill>
                  <a:srgbClr val="FFFFFF"/>
                </a:solidFill>
                <a:latin typeface="times" charset="0"/>
              </a:rPr>
              <a:t>A</a:t>
            </a:r>
            <a:endParaRPr lang="en-GB" sz="3200" b="1">
              <a:solidFill>
                <a:srgbClr val="FFFFFF"/>
              </a:solidFill>
              <a:latin typeface="times" charset="0"/>
            </a:endParaRPr>
          </a:p>
        </p:txBody>
      </p:sp>
      <p:sp>
        <p:nvSpPr>
          <p:cNvPr id="54284" name="Oval 12"/>
          <p:cNvSpPr>
            <a:spLocks noChangeArrowheads="1"/>
          </p:cNvSpPr>
          <p:nvPr/>
        </p:nvSpPr>
        <p:spPr bwMode="auto">
          <a:xfrm>
            <a:off x="6019800" y="2438400"/>
            <a:ext cx="531813" cy="455613"/>
          </a:xfrm>
          <a:prstGeom prst="ellipse">
            <a:avLst/>
          </a:prstGeom>
          <a:solidFill>
            <a:srgbClr val="000099"/>
          </a:solidFill>
          <a:ln w="9525">
            <a:solidFill>
              <a:srgbClr val="003300"/>
            </a:solidFill>
            <a:round/>
          </a:ln>
        </p:spPr>
        <p:txBody>
          <a:bodyPr lIns="18000" tIns="46800" rIns="18000" bIns="46800" anchor="ctr" anchorCtr="1"/>
          <a:lstStyle/>
          <a:p>
            <a:pPr algn="ctr">
              <a:lnSpc>
                <a:spcPct val="85000"/>
              </a:lnSpc>
              <a:spcBef>
                <a:spcPts val="725"/>
              </a:spcBef>
            </a:pPr>
            <a:r>
              <a:rPr lang="en-GB" sz="3200" b="1">
                <a:solidFill>
                  <a:srgbClr val="FFFFFF"/>
                </a:solidFill>
                <a:latin typeface="times" charset="0"/>
              </a:rPr>
              <a:t>A</a:t>
            </a:r>
            <a:endParaRPr lang="en-GB" sz="3200" b="1">
              <a:solidFill>
                <a:srgbClr val="FFFFFF"/>
              </a:solidFill>
              <a:latin typeface="times" charset="0"/>
            </a:endParaRPr>
          </a:p>
        </p:txBody>
      </p:sp>
      <p:sp>
        <p:nvSpPr>
          <p:cNvPr id="54285" name="Text Box 13"/>
          <p:cNvSpPr txBox="1">
            <a:spLocks noChangeArrowheads="1"/>
          </p:cNvSpPr>
          <p:nvPr/>
        </p:nvSpPr>
        <p:spPr bwMode="auto">
          <a:xfrm>
            <a:off x="6468110" y="2743200"/>
            <a:ext cx="379413" cy="455613"/>
          </a:xfrm>
          <a:prstGeom prst="rect">
            <a:avLst/>
          </a:prstGeom>
          <a:noFill/>
          <a:ln w="9525">
            <a:noFill/>
            <a:miter lim="800000"/>
          </a:ln>
        </p:spPr>
        <p:txBody>
          <a:bodyPr lIns="18000" tIns="46800" rIns="18000" bIns="46800"/>
          <a:lstStyle/>
          <a:p>
            <a:pPr>
              <a:lnSpc>
                <a:spcPct val="85000"/>
              </a:lnSpc>
              <a:spcBef>
                <a:spcPts val="1375"/>
              </a:spcBef>
            </a:pPr>
            <a:r>
              <a:rPr lang="en-GB" b="1">
                <a:solidFill>
                  <a:srgbClr val="800000"/>
                </a:solidFill>
                <a:latin typeface="times" charset="0"/>
              </a:rPr>
              <a:t>B</a:t>
            </a:r>
            <a:endParaRPr lang="en-GB" b="1">
              <a:solidFill>
                <a:srgbClr val="800000"/>
              </a:solidFill>
              <a:latin typeface="times"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028E0F41-A7A2-4239-9554-19545498EF64}" type="slidenum">
              <a:rPr lang="en-US"/>
            </a:fld>
            <a:endParaRPr lang="en-US"/>
          </a:p>
        </p:txBody>
      </p:sp>
      <p:sp>
        <p:nvSpPr>
          <p:cNvPr id="56321" name="Rectangle 1"/>
          <p:cNvSpPr>
            <a:spLocks noGrp="1" noChangeArrowheads="1"/>
          </p:cNvSpPr>
          <p:nvPr>
            <p:ph type="title"/>
          </p:nvPr>
        </p:nvSpPr>
        <p:spPr>
          <a:xfrm>
            <a:off x="406400" y="276225"/>
            <a:ext cx="8380442" cy="723883"/>
          </a:xfrm>
        </p:spPr>
        <p:txBody>
          <a:bodyPr lIns="18000" tIns="46800" rIns="18000" bIns="46800" anchor="ctr"/>
          <a:lstStyle/>
          <a:p>
            <a:pPr>
              <a:spcBef>
                <a:spcPts val="1000"/>
              </a:spcBef>
            </a:pPr>
            <a:r>
              <a:rPr lang="en-GB" sz="3200" dirty="0">
                <a:solidFill>
                  <a:srgbClr val="0033CC"/>
                </a:solidFill>
              </a:rPr>
              <a:t>Disadvantages of Evolutionary Model</a:t>
            </a:r>
            <a:endParaRPr lang="en-GB" sz="3200" dirty="0">
              <a:solidFill>
                <a:srgbClr val="0033CC"/>
              </a:solidFill>
            </a:endParaRPr>
          </a:p>
        </p:txBody>
      </p:sp>
      <p:sp>
        <p:nvSpPr>
          <p:cNvPr id="56322" name="Rectangle 2"/>
          <p:cNvSpPr>
            <a:spLocks noGrp="1" noChangeArrowheads="1"/>
          </p:cNvSpPr>
          <p:nvPr>
            <p:ph type="body" idx="1"/>
          </p:nvPr>
        </p:nvSpPr>
        <p:spPr>
          <a:xfrm>
            <a:off x="285720" y="1285860"/>
            <a:ext cx="8501122" cy="5214974"/>
          </a:xfrm>
        </p:spPr>
        <p:txBody>
          <a:bodyPr lIns="18000" tIns="46800" rIns="18000" bIns="46800"/>
          <a:lstStyle/>
          <a:p>
            <a:pPr>
              <a:spcBef>
                <a:spcPts val="200"/>
              </a:spcBef>
            </a:pPr>
            <a:r>
              <a:rPr lang="en-GB" sz="2400" b="1" dirty="0"/>
              <a:t>Often, difficult to subdivide problems into functional units: </a:t>
            </a:r>
            <a:endParaRPr lang="en-GB" sz="2400" b="1" dirty="0"/>
          </a:p>
          <a:p>
            <a:pPr lvl="1" algn="just">
              <a:spcBef>
                <a:spcPts val="175"/>
              </a:spcBef>
            </a:pPr>
            <a:r>
              <a:rPr lang="en-GB" sz="2400" b="1" dirty="0"/>
              <a:t>which can be incrementally implemented and delivered. </a:t>
            </a:r>
            <a:endParaRPr lang="en-GB" sz="2400" b="1" dirty="0"/>
          </a:p>
          <a:p>
            <a:pPr lvl="1" algn="just">
              <a:spcBef>
                <a:spcPts val="175"/>
              </a:spcBef>
            </a:pPr>
            <a:r>
              <a:rPr lang="en-GB" sz="2400" b="1" dirty="0">
                <a:solidFill>
                  <a:srgbClr val="0033CC"/>
                </a:solidFill>
              </a:rPr>
              <a:t>evolutionary model is useful  for very large problems</a:t>
            </a:r>
            <a:r>
              <a:rPr lang="en-GB" sz="2400" b="1" dirty="0"/>
              <a:t>, </a:t>
            </a:r>
            <a:endParaRPr lang="en-GB" sz="2400" b="1" dirty="0"/>
          </a:p>
          <a:p>
            <a:pPr lvl="2" algn="just">
              <a:spcBef>
                <a:spcPts val="150"/>
              </a:spcBef>
            </a:pPr>
            <a:r>
              <a:rPr lang="en-GB" b="1" dirty="0"/>
              <a:t>where it is easier to find modules for incremental implementation. </a:t>
            </a:r>
            <a:endParaRPr lang="en-GB" b="1"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38776E8-9D1F-4782-A7DF-1E2AE541B421}" type="slidenum">
              <a:rPr lang="en-US"/>
            </a:fld>
            <a:endParaRPr lang="en-US"/>
          </a:p>
        </p:txBody>
      </p:sp>
      <p:sp>
        <p:nvSpPr>
          <p:cNvPr id="57345" name="Rectangle 1"/>
          <p:cNvSpPr>
            <a:spLocks noGrp="1" noChangeArrowheads="1"/>
          </p:cNvSpPr>
          <p:nvPr>
            <p:ph type="title"/>
          </p:nvPr>
        </p:nvSpPr>
        <p:spPr>
          <a:xfrm>
            <a:off x="357158" y="228600"/>
            <a:ext cx="8101042" cy="771508"/>
          </a:xfrm>
        </p:spPr>
        <p:txBody>
          <a:bodyPr lIns="18000" tIns="46800" rIns="18000" bIns="46800" anchor="ctr"/>
          <a:lstStyle/>
          <a:p>
            <a:pPr>
              <a:spcBef>
                <a:spcPts val="1600"/>
              </a:spcBef>
            </a:pPr>
            <a:r>
              <a:rPr lang="en-GB" sz="2800" dirty="0">
                <a:solidFill>
                  <a:srgbClr val="0033CC"/>
                </a:solidFill>
              </a:rPr>
              <a:t>Evolutionary Model with Iteration</a:t>
            </a:r>
            <a:endParaRPr lang="en-GB" sz="2800" dirty="0">
              <a:solidFill>
                <a:srgbClr val="0033CC"/>
              </a:solidFill>
            </a:endParaRPr>
          </a:p>
        </p:txBody>
      </p:sp>
      <p:sp>
        <p:nvSpPr>
          <p:cNvPr id="57346" name="Rectangle 2"/>
          <p:cNvSpPr>
            <a:spLocks noGrp="1" noChangeArrowheads="1"/>
          </p:cNvSpPr>
          <p:nvPr>
            <p:ph type="body" idx="1"/>
          </p:nvPr>
        </p:nvSpPr>
        <p:spPr>
          <a:xfrm>
            <a:off x="357158" y="1000108"/>
            <a:ext cx="8572560" cy="5019693"/>
          </a:xfrm>
        </p:spPr>
        <p:txBody>
          <a:bodyPr lIns="18000" tIns="46800" rIns="18000" bIns="46800"/>
          <a:lstStyle/>
          <a:p>
            <a:pPr>
              <a:spcBef>
                <a:spcPts val="825"/>
              </a:spcBef>
            </a:pPr>
            <a:r>
              <a:rPr lang="en-GB" sz="2400" b="1" dirty="0"/>
              <a:t>Many organizations use a combination of  iterative and incremental development:</a:t>
            </a:r>
            <a:endParaRPr lang="en-GB" sz="2400" b="1" dirty="0"/>
          </a:p>
          <a:p>
            <a:pPr lvl="1">
              <a:spcBef>
                <a:spcPts val="725"/>
              </a:spcBef>
            </a:pPr>
            <a:r>
              <a:rPr lang="en-GB" sz="2000" b="1" dirty="0"/>
              <a:t>a new release may include new functionality</a:t>
            </a:r>
            <a:endParaRPr lang="en-GB" sz="2000" b="1" dirty="0"/>
          </a:p>
          <a:p>
            <a:pPr lvl="1">
              <a:spcBef>
                <a:spcPts val="725"/>
              </a:spcBef>
            </a:pPr>
            <a:r>
              <a:rPr lang="en-GB" sz="2000" b="1" dirty="0"/>
              <a:t>existing functionality from the current release may also have been modified</a:t>
            </a:r>
            <a:r>
              <a:rPr lang="en-GB" sz="2000" b="1" dirty="0" smtClean="0"/>
              <a:t>.</a:t>
            </a:r>
            <a:endParaRPr lang="en-GB" sz="2000" b="1" dirty="0" smtClean="0"/>
          </a:p>
          <a:p>
            <a:pPr>
              <a:spcBef>
                <a:spcPts val="1000"/>
              </a:spcBef>
              <a:buNone/>
            </a:pPr>
            <a:endParaRPr lang="en-GB" sz="2400" b="1" dirty="0" smtClean="0">
              <a:solidFill>
                <a:srgbClr val="0070C0"/>
              </a:solidFill>
            </a:endParaRPr>
          </a:p>
          <a:p>
            <a:pPr algn="just">
              <a:spcBef>
                <a:spcPts val="1000"/>
              </a:spcBef>
            </a:pPr>
            <a:r>
              <a:rPr lang="en-GB" sz="2400" b="1" dirty="0" smtClean="0">
                <a:solidFill>
                  <a:srgbClr val="0070C0"/>
                </a:solidFill>
              </a:rPr>
              <a:t>Several advantages:</a:t>
            </a:r>
            <a:endParaRPr lang="en-GB" sz="2400" b="1" dirty="0" smtClean="0">
              <a:solidFill>
                <a:srgbClr val="0070C0"/>
              </a:solidFill>
            </a:endParaRPr>
          </a:p>
          <a:p>
            <a:pPr lvl="1" algn="just">
              <a:spcBef>
                <a:spcPts val="725"/>
              </a:spcBef>
            </a:pPr>
            <a:r>
              <a:rPr lang="en-GB" sz="2200" b="1" dirty="0" smtClean="0"/>
              <a:t>Training can start on an earlier release</a:t>
            </a:r>
            <a:endParaRPr lang="en-GB" sz="2200" b="1" dirty="0" smtClean="0"/>
          </a:p>
          <a:p>
            <a:pPr lvl="2" algn="just">
              <a:spcBef>
                <a:spcPts val="640"/>
              </a:spcBef>
            </a:pPr>
            <a:r>
              <a:rPr lang="en-GB" sz="2000" b="1" dirty="0" smtClean="0"/>
              <a:t>customer feedback taken into account</a:t>
            </a:r>
            <a:endParaRPr lang="en-GB" sz="2000" b="1" dirty="0" smtClean="0"/>
          </a:p>
          <a:p>
            <a:pPr lvl="1" algn="just">
              <a:spcBef>
                <a:spcPts val="725"/>
              </a:spcBef>
            </a:pPr>
            <a:r>
              <a:rPr lang="en-GB" sz="2200" b="1" dirty="0" smtClean="0"/>
              <a:t>Markets can be created:</a:t>
            </a:r>
            <a:endParaRPr lang="en-GB" sz="2200" b="1" dirty="0" smtClean="0"/>
          </a:p>
          <a:p>
            <a:pPr lvl="2" algn="just">
              <a:spcBef>
                <a:spcPts val="640"/>
              </a:spcBef>
            </a:pPr>
            <a:r>
              <a:rPr lang="en-GB" sz="2000" b="1" dirty="0" smtClean="0"/>
              <a:t>for functionality that has never been offered.</a:t>
            </a:r>
            <a:endParaRPr lang="en-GB" sz="2000" b="1" dirty="0" smtClean="0"/>
          </a:p>
          <a:p>
            <a:pPr lvl="1" algn="just">
              <a:spcBef>
                <a:spcPts val="725"/>
              </a:spcBef>
            </a:pPr>
            <a:r>
              <a:rPr lang="en-GB" sz="2200" b="1" dirty="0" smtClean="0"/>
              <a:t>Frequent releases allow developers to fix unanticipated problems quickly.</a:t>
            </a:r>
            <a:endParaRPr lang="en-GB" sz="2200" b="1" dirty="0" smtClean="0"/>
          </a:p>
          <a:p>
            <a:pPr lvl="1">
              <a:spcBef>
                <a:spcPts val="725"/>
              </a:spcBef>
            </a:pPr>
            <a:endParaRPr lang="en-GB" sz="2000" b="1"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sz="quarter" idx="12"/>
          </p:nvPr>
        </p:nvSpPr>
        <p:spPr/>
        <p:txBody>
          <a:bodyPr/>
          <a:p>
            <a:fld id="{69F7B5B7-02DC-439C-A58F-A6E406A36D8B}" type="slidenum">
              <a:rPr lang="en-US"/>
            </a:fld>
            <a:endParaRPr lang="en-US"/>
          </a:p>
        </p:txBody>
      </p:sp>
      <p:sp>
        <p:nvSpPr>
          <p:cNvPr id="52225" name="Rectangle 1"/>
          <p:cNvSpPr>
            <a:spLocks noGrp="1" noChangeArrowheads="1"/>
          </p:cNvSpPr>
          <p:nvPr>
            <p:ph type="title"/>
          </p:nvPr>
        </p:nvSpPr>
        <p:spPr>
          <a:xfrm>
            <a:off x="661323" y="3433422"/>
            <a:ext cx="7770813" cy="700070"/>
          </a:xfrm>
          <a:ln>
            <a:solidFill>
              <a:schemeClr val="tx1"/>
            </a:solidFill>
          </a:ln>
        </p:spPr>
        <p:txBody>
          <a:bodyPr lIns="18000" tIns="46800" rIns="18000" bIns="46800" anchor="ctr"/>
          <a:p>
            <a:pPr>
              <a:spcBef>
                <a:spcPts val="1000"/>
              </a:spcBef>
            </a:pPr>
            <a:r>
              <a:rPr lang="en-US" altLang="en-GB" dirty="0">
                <a:solidFill>
                  <a:srgbClr val="C00000"/>
                </a:solidFill>
              </a:rPr>
              <a:t>Spiral</a:t>
            </a:r>
            <a:r>
              <a:rPr lang="en-GB" dirty="0">
                <a:solidFill>
                  <a:srgbClr val="C00000"/>
                </a:solidFill>
              </a:rPr>
              <a:t> Model</a:t>
            </a:r>
            <a:endParaRPr lang="en-GB" dirty="0">
              <a:solidFill>
                <a:srgbClr val="C00000"/>
              </a:solidFill>
            </a:endParaRPr>
          </a:p>
        </p:txBody>
      </p:sp>
      <p:sp>
        <p:nvSpPr>
          <p:cNvPr id="5" name="Text Box 4"/>
          <p:cNvSpPr txBox="1"/>
          <p:nvPr/>
        </p:nvSpPr>
        <p:spPr>
          <a:xfrm>
            <a:off x="544830" y="2476500"/>
            <a:ext cx="3931285" cy="460375"/>
          </a:xfrm>
          <a:prstGeom prst="rect">
            <a:avLst/>
          </a:prstGeom>
          <a:noFill/>
        </p:spPr>
        <p:txBody>
          <a:bodyPr wrap="square" rtlCol="0">
            <a:spAutoFit/>
          </a:bodyPr>
          <a:p>
            <a:r>
              <a:rPr lang="en-US" altLang="en-GB"/>
              <a:t>Model-5</a:t>
            </a:r>
            <a:endParaRPr lang="en-US" altLang="en-GB"/>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4"/>
          <p:cNvSpPr>
            <a:spLocks noGrp="1"/>
          </p:cNvSpPr>
          <p:nvPr>
            <p:ph type="sldNum" sz="quarter" idx="12"/>
          </p:nvPr>
        </p:nvSpPr>
        <p:spPr/>
        <p:txBody>
          <a:bodyPr/>
          <a:lstStyle/>
          <a:p>
            <a:fld id="{6B03B61D-A60D-4CD4-9316-135F8ED67A94}" type="slidenum">
              <a:rPr lang="en-US"/>
            </a:fld>
            <a:endParaRPr lang="en-US"/>
          </a:p>
        </p:txBody>
      </p:sp>
      <p:sp>
        <p:nvSpPr>
          <p:cNvPr id="61441" name="Rectangle 1"/>
          <p:cNvSpPr>
            <a:spLocks noGrp="1" noChangeArrowheads="1"/>
          </p:cNvSpPr>
          <p:nvPr>
            <p:ph type="title"/>
          </p:nvPr>
        </p:nvSpPr>
        <p:spPr>
          <a:xfrm>
            <a:off x="406400" y="228600"/>
            <a:ext cx="7770813" cy="1141413"/>
          </a:xfrm>
        </p:spPr>
        <p:txBody>
          <a:bodyPr lIns="18000" tIns="46800" rIns="18000" bIns="46800" anchor="ctr"/>
          <a:lstStyle/>
          <a:p>
            <a:pPr>
              <a:spcBef>
                <a:spcPts val="1000"/>
              </a:spcBef>
            </a:pPr>
            <a:r>
              <a:rPr lang="en-GB">
                <a:solidFill>
                  <a:srgbClr val="0033CC"/>
                </a:solidFill>
              </a:rPr>
              <a:t>Spiral Model </a:t>
            </a:r>
            <a:r>
              <a:rPr lang="en-GB" sz="1600">
                <a:solidFill>
                  <a:srgbClr val="0033CC"/>
                </a:solidFill>
              </a:rPr>
              <a:t>(CONT.)</a:t>
            </a:r>
            <a:endParaRPr lang="en-GB" sz="1600">
              <a:solidFill>
                <a:srgbClr val="0033CC"/>
              </a:solidFill>
            </a:endParaRPr>
          </a:p>
        </p:txBody>
      </p:sp>
      <p:sp>
        <p:nvSpPr>
          <p:cNvPr id="61442" name="Line 2"/>
          <p:cNvSpPr>
            <a:spLocks noChangeShapeType="1"/>
          </p:cNvSpPr>
          <p:nvPr/>
        </p:nvSpPr>
        <p:spPr bwMode="auto">
          <a:xfrm>
            <a:off x="4038600" y="838200"/>
            <a:ext cx="0" cy="5029200"/>
          </a:xfrm>
          <a:prstGeom prst="line">
            <a:avLst/>
          </a:prstGeom>
          <a:noFill/>
          <a:ln w="9525">
            <a:solidFill>
              <a:srgbClr val="003300"/>
            </a:solidFill>
            <a:round/>
          </a:ln>
        </p:spPr>
        <p:txBody>
          <a:bodyPr/>
          <a:lstStyle/>
          <a:p>
            <a:endParaRPr lang="en-IN"/>
          </a:p>
        </p:txBody>
      </p:sp>
      <p:sp>
        <p:nvSpPr>
          <p:cNvPr id="61443" name="Line 3"/>
          <p:cNvSpPr>
            <a:spLocks noChangeShapeType="1"/>
          </p:cNvSpPr>
          <p:nvPr/>
        </p:nvSpPr>
        <p:spPr bwMode="auto">
          <a:xfrm>
            <a:off x="0" y="3276600"/>
            <a:ext cx="9144000" cy="0"/>
          </a:xfrm>
          <a:prstGeom prst="line">
            <a:avLst/>
          </a:prstGeom>
          <a:noFill/>
          <a:ln w="9525">
            <a:solidFill>
              <a:srgbClr val="003300"/>
            </a:solidFill>
            <a:round/>
          </a:ln>
        </p:spPr>
        <p:txBody>
          <a:bodyPr/>
          <a:lstStyle/>
          <a:p>
            <a:endParaRPr lang="en-IN"/>
          </a:p>
        </p:txBody>
      </p:sp>
      <p:sp>
        <p:nvSpPr>
          <p:cNvPr id="61444" name="Freeform 4"/>
          <p:cNvSpPr>
            <a:spLocks noChangeArrowheads="1"/>
          </p:cNvSpPr>
          <p:nvPr/>
        </p:nvSpPr>
        <p:spPr bwMode="auto">
          <a:xfrm>
            <a:off x="2362200" y="1524000"/>
            <a:ext cx="3884613" cy="3808413"/>
          </a:xfrm>
          <a:custGeom>
            <a:avLst/>
            <a:gdLst/>
            <a:ahLst/>
            <a:cxnLst>
              <a:cxn ang="0">
                <a:pos x="4681" y="4849"/>
              </a:cxn>
              <a:cxn ang="0">
                <a:pos x="4472" y="4636"/>
              </a:cxn>
              <a:cxn ang="0">
                <a:pos x="4472" y="4212"/>
              </a:cxn>
              <a:cxn ang="0">
                <a:pos x="4681" y="3999"/>
              </a:cxn>
              <a:cxn ang="0">
                <a:pos x="5100" y="4212"/>
              </a:cxn>
              <a:cxn ang="0">
                <a:pos x="5100" y="4636"/>
              </a:cxn>
              <a:cxn ang="0">
                <a:pos x="4681" y="5273"/>
              </a:cxn>
              <a:cxn ang="0">
                <a:pos x="3843" y="5273"/>
              </a:cxn>
              <a:cxn ang="0">
                <a:pos x="3633" y="4849"/>
              </a:cxn>
              <a:cxn ang="0">
                <a:pos x="3633" y="3999"/>
              </a:cxn>
              <a:cxn ang="0">
                <a:pos x="4262" y="3362"/>
              </a:cxn>
              <a:cxn ang="0">
                <a:pos x="5519" y="3362"/>
              </a:cxn>
              <a:cxn ang="0">
                <a:pos x="6148" y="4212"/>
              </a:cxn>
              <a:cxn ang="0">
                <a:pos x="5938" y="5486"/>
              </a:cxn>
              <a:cxn ang="0">
                <a:pos x="5100" y="6336"/>
              </a:cxn>
              <a:cxn ang="0">
                <a:pos x="4262" y="6336"/>
              </a:cxn>
              <a:cxn ang="0">
                <a:pos x="3423" y="6123"/>
              </a:cxn>
              <a:cxn ang="0">
                <a:pos x="2375" y="5062"/>
              </a:cxn>
              <a:cxn ang="0">
                <a:pos x="2794" y="3362"/>
              </a:cxn>
              <a:cxn ang="0">
                <a:pos x="3843" y="2300"/>
              </a:cxn>
              <a:cxn ang="0">
                <a:pos x="5729" y="1876"/>
              </a:cxn>
              <a:cxn ang="0">
                <a:pos x="7196" y="2513"/>
              </a:cxn>
              <a:cxn ang="0">
                <a:pos x="8245" y="3999"/>
              </a:cxn>
              <a:cxn ang="0">
                <a:pos x="8453" y="5273"/>
              </a:cxn>
              <a:cxn ang="0">
                <a:pos x="8245" y="6336"/>
              </a:cxn>
              <a:cxn ang="0">
                <a:pos x="7406" y="7398"/>
              </a:cxn>
              <a:cxn ang="0">
                <a:pos x="6358" y="8035"/>
              </a:cxn>
              <a:cxn ang="0">
                <a:pos x="4681" y="8459"/>
              </a:cxn>
              <a:cxn ang="0">
                <a:pos x="3423" y="8459"/>
              </a:cxn>
              <a:cxn ang="0">
                <a:pos x="1536" y="7822"/>
              </a:cxn>
              <a:cxn ang="0">
                <a:pos x="489" y="6336"/>
              </a:cxn>
              <a:cxn ang="0">
                <a:pos x="70" y="4849"/>
              </a:cxn>
              <a:cxn ang="0">
                <a:pos x="908" y="2937"/>
              </a:cxn>
              <a:cxn ang="0">
                <a:pos x="3214" y="602"/>
              </a:cxn>
              <a:cxn ang="0">
                <a:pos x="6777" y="176"/>
              </a:cxn>
              <a:cxn ang="0">
                <a:pos x="8873" y="1663"/>
              </a:cxn>
              <a:cxn ang="0">
                <a:pos x="9921" y="2937"/>
              </a:cxn>
              <a:cxn ang="0">
                <a:pos x="10760" y="5062"/>
              </a:cxn>
              <a:cxn ang="0">
                <a:pos x="9711" y="8035"/>
              </a:cxn>
              <a:cxn ang="0">
                <a:pos x="6987" y="9946"/>
              </a:cxn>
              <a:cxn ang="0">
                <a:pos x="4681" y="10583"/>
              </a:cxn>
            </a:cxnLst>
            <a:rect l="0" t="0" r="r" b="b"/>
            <a:pathLst>
              <a:path w="10796" h="10584">
                <a:moveTo>
                  <a:pt x="4681" y="4849"/>
                </a:moveTo>
                <a:cubicBezTo>
                  <a:pt x="4593" y="4796"/>
                  <a:pt x="4506" y="4743"/>
                  <a:pt x="4472" y="4636"/>
                </a:cubicBezTo>
                <a:cubicBezTo>
                  <a:pt x="4436" y="4531"/>
                  <a:pt x="4436" y="4318"/>
                  <a:pt x="4472" y="4212"/>
                </a:cubicBezTo>
                <a:cubicBezTo>
                  <a:pt x="4506" y="4105"/>
                  <a:pt x="4576" y="3999"/>
                  <a:pt x="4681" y="3999"/>
                </a:cubicBezTo>
                <a:cubicBezTo>
                  <a:pt x="4786" y="3999"/>
                  <a:pt x="5030" y="4105"/>
                  <a:pt x="5100" y="4212"/>
                </a:cubicBezTo>
                <a:cubicBezTo>
                  <a:pt x="5170" y="4318"/>
                  <a:pt x="5170" y="4460"/>
                  <a:pt x="5100" y="4636"/>
                </a:cubicBezTo>
                <a:cubicBezTo>
                  <a:pt x="5030" y="4814"/>
                  <a:pt x="4890" y="5168"/>
                  <a:pt x="4681" y="5273"/>
                </a:cubicBezTo>
                <a:cubicBezTo>
                  <a:pt x="4472" y="5380"/>
                  <a:pt x="4017" y="5345"/>
                  <a:pt x="3843" y="5273"/>
                </a:cubicBezTo>
                <a:cubicBezTo>
                  <a:pt x="3667" y="5203"/>
                  <a:pt x="3667" y="5062"/>
                  <a:pt x="3633" y="4849"/>
                </a:cubicBezTo>
                <a:cubicBezTo>
                  <a:pt x="3598" y="4636"/>
                  <a:pt x="3528" y="4247"/>
                  <a:pt x="3633" y="3999"/>
                </a:cubicBezTo>
                <a:cubicBezTo>
                  <a:pt x="3738" y="3751"/>
                  <a:pt x="3947" y="3468"/>
                  <a:pt x="4262" y="3362"/>
                </a:cubicBezTo>
                <a:cubicBezTo>
                  <a:pt x="4576" y="3257"/>
                  <a:pt x="5204" y="3220"/>
                  <a:pt x="5519" y="3362"/>
                </a:cubicBezTo>
                <a:cubicBezTo>
                  <a:pt x="5833" y="3504"/>
                  <a:pt x="6078" y="3858"/>
                  <a:pt x="6148" y="4212"/>
                </a:cubicBezTo>
                <a:cubicBezTo>
                  <a:pt x="6217" y="4566"/>
                  <a:pt x="6113" y="5132"/>
                  <a:pt x="5938" y="5486"/>
                </a:cubicBezTo>
                <a:cubicBezTo>
                  <a:pt x="5764" y="5840"/>
                  <a:pt x="5380" y="6195"/>
                  <a:pt x="5100" y="6336"/>
                </a:cubicBezTo>
                <a:cubicBezTo>
                  <a:pt x="4820" y="6478"/>
                  <a:pt x="4541" y="6371"/>
                  <a:pt x="4262" y="6336"/>
                </a:cubicBezTo>
                <a:cubicBezTo>
                  <a:pt x="3982" y="6300"/>
                  <a:pt x="3738" y="6336"/>
                  <a:pt x="3423" y="6123"/>
                </a:cubicBezTo>
                <a:cubicBezTo>
                  <a:pt x="3109" y="5911"/>
                  <a:pt x="2480" y="5521"/>
                  <a:pt x="2375" y="5062"/>
                </a:cubicBezTo>
                <a:cubicBezTo>
                  <a:pt x="2270" y="4601"/>
                  <a:pt x="2549" y="3823"/>
                  <a:pt x="2794" y="3362"/>
                </a:cubicBezTo>
                <a:cubicBezTo>
                  <a:pt x="3039" y="2902"/>
                  <a:pt x="3354" y="2548"/>
                  <a:pt x="3843" y="2300"/>
                </a:cubicBezTo>
                <a:cubicBezTo>
                  <a:pt x="4331" y="2052"/>
                  <a:pt x="5170" y="1840"/>
                  <a:pt x="5729" y="1876"/>
                </a:cubicBezTo>
                <a:cubicBezTo>
                  <a:pt x="6288" y="1911"/>
                  <a:pt x="6777" y="2159"/>
                  <a:pt x="7196" y="2513"/>
                </a:cubicBezTo>
                <a:cubicBezTo>
                  <a:pt x="7616" y="2867"/>
                  <a:pt x="8035" y="3540"/>
                  <a:pt x="8245" y="3999"/>
                </a:cubicBezTo>
                <a:cubicBezTo>
                  <a:pt x="8453" y="4460"/>
                  <a:pt x="8453" y="4884"/>
                  <a:pt x="8453" y="5273"/>
                </a:cubicBezTo>
                <a:cubicBezTo>
                  <a:pt x="8453" y="5663"/>
                  <a:pt x="8419" y="5982"/>
                  <a:pt x="8245" y="6336"/>
                </a:cubicBezTo>
                <a:cubicBezTo>
                  <a:pt x="8069" y="6690"/>
                  <a:pt x="7720" y="7115"/>
                  <a:pt x="7406" y="7398"/>
                </a:cubicBezTo>
                <a:cubicBezTo>
                  <a:pt x="7091" y="7681"/>
                  <a:pt x="6812" y="7858"/>
                  <a:pt x="6358" y="8035"/>
                </a:cubicBezTo>
                <a:cubicBezTo>
                  <a:pt x="5904" y="8211"/>
                  <a:pt x="5170" y="8389"/>
                  <a:pt x="4681" y="8459"/>
                </a:cubicBezTo>
                <a:cubicBezTo>
                  <a:pt x="4191" y="8531"/>
                  <a:pt x="3947" y="8566"/>
                  <a:pt x="3423" y="8459"/>
                </a:cubicBezTo>
                <a:cubicBezTo>
                  <a:pt x="2899" y="8354"/>
                  <a:pt x="2026" y="8176"/>
                  <a:pt x="1536" y="7822"/>
                </a:cubicBezTo>
                <a:cubicBezTo>
                  <a:pt x="1047" y="7469"/>
                  <a:pt x="733" y="6832"/>
                  <a:pt x="489" y="6336"/>
                </a:cubicBezTo>
                <a:cubicBezTo>
                  <a:pt x="244" y="5840"/>
                  <a:pt x="0" y="5416"/>
                  <a:pt x="70" y="4849"/>
                </a:cubicBezTo>
                <a:cubicBezTo>
                  <a:pt x="139" y="4283"/>
                  <a:pt x="384" y="3646"/>
                  <a:pt x="908" y="2937"/>
                </a:cubicBezTo>
                <a:cubicBezTo>
                  <a:pt x="1431" y="2230"/>
                  <a:pt x="2236" y="1061"/>
                  <a:pt x="3214" y="602"/>
                </a:cubicBezTo>
                <a:cubicBezTo>
                  <a:pt x="4191" y="141"/>
                  <a:pt x="5833" y="0"/>
                  <a:pt x="6777" y="176"/>
                </a:cubicBezTo>
                <a:cubicBezTo>
                  <a:pt x="7720" y="354"/>
                  <a:pt x="8349" y="1203"/>
                  <a:pt x="8873" y="1663"/>
                </a:cubicBezTo>
                <a:cubicBezTo>
                  <a:pt x="9397" y="2124"/>
                  <a:pt x="9606" y="2372"/>
                  <a:pt x="9921" y="2937"/>
                </a:cubicBezTo>
                <a:cubicBezTo>
                  <a:pt x="10235" y="3504"/>
                  <a:pt x="10795" y="4212"/>
                  <a:pt x="10760" y="5062"/>
                </a:cubicBezTo>
                <a:cubicBezTo>
                  <a:pt x="10724" y="5911"/>
                  <a:pt x="10340" y="7221"/>
                  <a:pt x="9711" y="8035"/>
                </a:cubicBezTo>
                <a:cubicBezTo>
                  <a:pt x="9082" y="8849"/>
                  <a:pt x="7825" y="9522"/>
                  <a:pt x="6987" y="9946"/>
                </a:cubicBezTo>
                <a:cubicBezTo>
                  <a:pt x="6148" y="10371"/>
                  <a:pt x="5414" y="10477"/>
                  <a:pt x="4681" y="10583"/>
                </a:cubicBezTo>
              </a:path>
            </a:pathLst>
          </a:custGeom>
          <a:noFill/>
          <a:ln w="57240">
            <a:solidFill>
              <a:srgbClr val="003300"/>
            </a:solidFill>
            <a:round/>
          </a:ln>
        </p:spPr>
        <p:txBody>
          <a:bodyPr/>
          <a:lstStyle/>
          <a:p>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178800" cy="6000792"/>
          </a:xfrm>
        </p:spPr>
        <p:txBody>
          <a:bodyPr/>
          <a:lstStyle/>
          <a:p>
            <a:pPr algn="just"/>
            <a:r>
              <a:rPr lang="en-IN" sz="2000" dirty="0" smtClean="0"/>
              <a:t>Suppose a software development problem is divided into several parts and assigned to the team members. </a:t>
            </a:r>
            <a:endParaRPr lang="en-IN" sz="2000" dirty="0" smtClean="0"/>
          </a:p>
          <a:p>
            <a:pPr algn="just"/>
            <a:endParaRPr lang="en-IN" sz="2000" dirty="0" smtClean="0"/>
          </a:p>
          <a:p>
            <a:pPr algn="just"/>
            <a:r>
              <a:rPr lang="en-IN" sz="2000" dirty="0" smtClean="0"/>
              <a:t>From then on, suppose the team members are allowed the freedom to develop the parts assigned to them in whatever way they like. </a:t>
            </a:r>
            <a:endParaRPr lang="en-IN" sz="2000" dirty="0" smtClean="0"/>
          </a:p>
          <a:p>
            <a:pPr algn="just"/>
            <a:endParaRPr lang="en-IN" sz="2000" dirty="0" smtClean="0"/>
          </a:p>
          <a:p>
            <a:pPr algn="just"/>
            <a:r>
              <a:rPr lang="en-IN" sz="2000" dirty="0" smtClean="0"/>
              <a:t>It is possible that one member might start writing the code for his part, </a:t>
            </a:r>
            <a:endParaRPr lang="en-IN" sz="2000" dirty="0" smtClean="0"/>
          </a:p>
          <a:p>
            <a:pPr algn="just"/>
            <a:endParaRPr lang="en-IN" sz="2000" dirty="0" smtClean="0"/>
          </a:p>
          <a:p>
            <a:pPr algn="just"/>
            <a:r>
              <a:rPr lang="en-IN" sz="2000" dirty="0" smtClean="0"/>
              <a:t>Another might decide to prepare the test documents first, </a:t>
            </a:r>
            <a:endParaRPr lang="en-IN" sz="2000" dirty="0" smtClean="0"/>
          </a:p>
          <a:p>
            <a:pPr algn="just"/>
            <a:endParaRPr lang="en-IN" sz="2000" dirty="0" smtClean="0"/>
          </a:p>
          <a:p>
            <a:pPr algn="just"/>
            <a:r>
              <a:rPr lang="en-IN" sz="2000" dirty="0" smtClean="0"/>
              <a:t>And some other engineer might begin with the design phase of the parts assigned to him. </a:t>
            </a:r>
            <a:endParaRPr lang="en-IN" sz="2000" dirty="0" smtClean="0"/>
          </a:p>
          <a:p>
            <a:pPr algn="just"/>
            <a:endParaRPr lang="en-IN" sz="2000" dirty="0" smtClean="0"/>
          </a:p>
          <a:p>
            <a:pPr algn="just"/>
            <a:r>
              <a:rPr lang="en-IN" sz="2000" b="1" dirty="0" smtClean="0"/>
              <a:t>This would be one of the perfect recipes for project failure.</a:t>
            </a:r>
            <a:endParaRPr lang="en-IN" sz="2000" b="1" dirty="0"/>
          </a:p>
        </p:txBody>
      </p:sp>
      <p:sp>
        <p:nvSpPr>
          <p:cNvPr id="4" name="Slide Number Placeholder 3"/>
          <p:cNvSpPr>
            <a:spLocks noGrp="1"/>
          </p:cNvSpPr>
          <p:nvPr>
            <p:ph type="sldNum" sz="quarter" idx="12"/>
          </p:nvPr>
        </p:nvSpPr>
        <p:spPr/>
        <p:txBody>
          <a:bodyPr/>
          <a:lstStyle/>
          <a:p>
            <a:pPr>
              <a:defRPr/>
            </a:pPr>
            <a:fld id="{62C565AA-0CA9-4319-AB16-8CC2AF3A98BD}" type="slidenum">
              <a:rPr lang="en-US" smtClean="0"/>
            </a:fld>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951426F-AB15-412B-82D3-4B6F212D62BC}" type="slidenum">
              <a:rPr lang="en-US"/>
            </a:fld>
            <a:endParaRPr lang="en-US"/>
          </a:p>
        </p:txBody>
      </p:sp>
      <p:sp>
        <p:nvSpPr>
          <p:cNvPr id="59393" name="Rectangle 1"/>
          <p:cNvSpPr>
            <a:spLocks noGrp="1" noChangeArrowheads="1"/>
          </p:cNvSpPr>
          <p:nvPr>
            <p:ph type="title"/>
          </p:nvPr>
        </p:nvSpPr>
        <p:spPr>
          <a:xfrm>
            <a:off x="406400" y="228601"/>
            <a:ext cx="7770813" cy="628632"/>
          </a:xfrm>
        </p:spPr>
        <p:txBody>
          <a:bodyPr lIns="18000" tIns="46800" rIns="18000" bIns="46800" anchor="ctr"/>
          <a:lstStyle/>
          <a:p>
            <a:pPr>
              <a:spcBef>
                <a:spcPts val="1000"/>
              </a:spcBef>
            </a:pPr>
            <a:r>
              <a:rPr lang="en-GB" sz="3200" dirty="0">
                <a:solidFill>
                  <a:srgbClr val="0033CC"/>
                </a:solidFill>
              </a:rPr>
              <a:t>Spiral Model</a:t>
            </a:r>
            <a:endParaRPr lang="en-GB" sz="3200" dirty="0">
              <a:solidFill>
                <a:srgbClr val="0033CC"/>
              </a:solidFill>
            </a:endParaRPr>
          </a:p>
        </p:txBody>
      </p:sp>
      <p:sp>
        <p:nvSpPr>
          <p:cNvPr id="59394" name="Rectangle 2"/>
          <p:cNvSpPr>
            <a:spLocks noGrp="1" noChangeArrowheads="1"/>
          </p:cNvSpPr>
          <p:nvPr>
            <p:ph type="body" idx="1"/>
          </p:nvPr>
        </p:nvSpPr>
        <p:spPr>
          <a:xfrm>
            <a:off x="214282" y="928670"/>
            <a:ext cx="8572560" cy="5564205"/>
          </a:xfrm>
        </p:spPr>
        <p:txBody>
          <a:bodyPr lIns="18000" tIns="46800" rIns="18000" bIns="46800"/>
          <a:lstStyle/>
          <a:p>
            <a:pPr algn="just">
              <a:spcBef>
                <a:spcPts val="640"/>
              </a:spcBef>
            </a:pPr>
            <a:r>
              <a:rPr lang="en-GB" sz="2400" b="1" dirty="0" smtClean="0"/>
              <a:t>Each </a:t>
            </a:r>
            <a:r>
              <a:rPr lang="en-GB" sz="2400" b="1" dirty="0"/>
              <a:t>loop of the spiral represents a phase of the software process:</a:t>
            </a:r>
            <a:endParaRPr lang="en-GB" sz="2400" b="1" dirty="0"/>
          </a:p>
          <a:p>
            <a:pPr lvl="1" algn="just">
              <a:spcBef>
                <a:spcPts val="550"/>
              </a:spcBef>
            </a:pPr>
            <a:r>
              <a:rPr lang="en-GB" sz="2200" b="1" dirty="0" smtClean="0"/>
              <a:t>the innermost loop might be concerned with system feasibility, </a:t>
            </a:r>
            <a:endParaRPr lang="en-GB" sz="2200" b="1" dirty="0" smtClean="0"/>
          </a:p>
          <a:p>
            <a:pPr lvl="1" algn="just">
              <a:spcBef>
                <a:spcPts val="550"/>
              </a:spcBef>
            </a:pPr>
            <a:r>
              <a:rPr lang="en-GB" sz="2200" b="1" dirty="0" smtClean="0"/>
              <a:t>the </a:t>
            </a:r>
            <a:r>
              <a:rPr lang="en-GB" sz="2200" b="1" dirty="0"/>
              <a:t>next loop with system requirements definition,</a:t>
            </a:r>
            <a:endParaRPr lang="en-GB" sz="2200" b="1" dirty="0"/>
          </a:p>
          <a:p>
            <a:pPr lvl="1" algn="just">
              <a:spcBef>
                <a:spcPts val="550"/>
              </a:spcBef>
            </a:pPr>
            <a:r>
              <a:rPr lang="en-GB" sz="2200" b="1" dirty="0"/>
              <a:t>the next one with system design, and so on</a:t>
            </a:r>
            <a:r>
              <a:rPr lang="en-GB" sz="2200" b="1" dirty="0" smtClean="0"/>
              <a:t>.</a:t>
            </a:r>
            <a:endParaRPr lang="en-GB" sz="2200" b="1" dirty="0" smtClean="0"/>
          </a:p>
          <a:p>
            <a:pPr>
              <a:spcBef>
                <a:spcPts val="640"/>
              </a:spcBef>
            </a:pPr>
            <a:endParaRPr lang="en-GB" sz="2400" b="1" dirty="0" smtClean="0">
              <a:solidFill>
                <a:srgbClr val="0033CC"/>
              </a:solidFill>
            </a:endParaRPr>
          </a:p>
          <a:p>
            <a:r>
              <a:rPr lang="en-IN" sz="2400" b="1" dirty="0" smtClean="0"/>
              <a:t>The exact number of loops in the spiral is not fixed.</a:t>
            </a:r>
            <a:endParaRPr lang="en-GB" sz="2000" b="1" dirty="0" smtClean="0">
              <a:solidFill>
                <a:srgbClr val="0033CC"/>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5946FF1-7D44-44ED-ADE4-A60C1B613027}" type="slidenum">
              <a:rPr lang="en-US"/>
            </a:fld>
            <a:endParaRPr lang="en-US"/>
          </a:p>
        </p:txBody>
      </p:sp>
      <p:sp>
        <p:nvSpPr>
          <p:cNvPr id="60417" name="Rectangle 1"/>
          <p:cNvSpPr>
            <a:spLocks noGrp="1" noChangeArrowheads="1"/>
          </p:cNvSpPr>
          <p:nvPr>
            <p:ph type="title"/>
          </p:nvPr>
        </p:nvSpPr>
        <p:spPr>
          <a:xfrm>
            <a:off x="406400" y="228601"/>
            <a:ext cx="7770813" cy="771508"/>
          </a:xfrm>
        </p:spPr>
        <p:txBody>
          <a:bodyPr lIns="18000" tIns="46800" rIns="18000" bIns="46800" anchor="ctr"/>
          <a:lstStyle/>
          <a:p>
            <a:pPr>
              <a:spcBef>
                <a:spcPts val="1000"/>
              </a:spcBef>
            </a:pPr>
            <a:r>
              <a:rPr lang="en-GB" dirty="0">
                <a:solidFill>
                  <a:srgbClr val="0033CC"/>
                </a:solidFill>
              </a:rPr>
              <a:t>Spiral Model </a:t>
            </a:r>
            <a:r>
              <a:rPr lang="en-GB" sz="1600" dirty="0">
                <a:solidFill>
                  <a:srgbClr val="0033CC"/>
                </a:solidFill>
              </a:rPr>
              <a:t>(CONT.)</a:t>
            </a:r>
            <a:endParaRPr lang="en-GB" sz="1600" dirty="0">
              <a:solidFill>
                <a:srgbClr val="0033CC"/>
              </a:solidFill>
            </a:endParaRPr>
          </a:p>
        </p:txBody>
      </p:sp>
      <p:sp>
        <p:nvSpPr>
          <p:cNvPr id="60418" name="Rectangle 2"/>
          <p:cNvSpPr>
            <a:spLocks noGrp="1" noChangeArrowheads="1"/>
          </p:cNvSpPr>
          <p:nvPr>
            <p:ph type="body" idx="1"/>
          </p:nvPr>
        </p:nvSpPr>
        <p:spPr>
          <a:xfrm>
            <a:off x="457200" y="1071546"/>
            <a:ext cx="8178800" cy="5500726"/>
          </a:xfrm>
        </p:spPr>
        <p:txBody>
          <a:bodyPr lIns="18000" tIns="46800" rIns="18000" bIns="46800"/>
          <a:lstStyle/>
          <a:p>
            <a:pPr>
              <a:spcBef>
                <a:spcPct val="0"/>
              </a:spcBef>
            </a:pPr>
            <a:r>
              <a:rPr lang="en-GB" sz="2400" b="1" dirty="0"/>
              <a:t>The team must decide: </a:t>
            </a:r>
            <a:endParaRPr lang="en-GB" sz="2400" b="1" dirty="0"/>
          </a:p>
          <a:p>
            <a:pPr lvl="1">
              <a:spcBef>
                <a:spcPct val="0"/>
              </a:spcBef>
            </a:pPr>
            <a:r>
              <a:rPr lang="en-GB" sz="2400" b="1" dirty="0"/>
              <a:t>how to structure the project into phases.</a:t>
            </a:r>
            <a:endParaRPr lang="en-GB" sz="2400" b="1" dirty="0"/>
          </a:p>
          <a:p>
            <a:pPr>
              <a:spcBef>
                <a:spcPct val="0"/>
              </a:spcBef>
            </a:pPr>
            <a:endParaRPr lang="en-GB" sz="2400" b="1" dirty="0" smtClean="0"/>
          </a:p>
          <a:p>
            <a:pPr>
              <a:spcBef>
                <a:spcPct val="0"/>
              </a:spcBef>
            </a:pPr>
            <a:r>
              <a:rPr lang="en-GB" sz="2400" b="1" dirty="0" smtClean="0"/>
              <a:t>Start </a:t>
            </a:r>
            <a:r>
              <a:rPr lang="en-GB" sz="2400" b="1" dirty="0"/>
              <a:t>work using some generic model:</a:t>
            </a:r>
            <a:endParaRPr lang="en-GB" sz="2400" b="1" dirty="0"/>
          </a:p>
          <a:p>
            <a:pPr lvl="1">
              <a:spcBef>
                <a:spcPct val="0"/>
              </a:spcBef>
            </a:pPr>
            <a:r>
              <a:rPr lang="en-GB" sz="2400" b="1" dirty="0"/>
              <a:t>add extra phases </a:t>
            </a:r>
            <a:endParaRPr lang="en-GB" sz="2400" b="1" dirty="0"/>
          </a:p>
          <a:p>
            <a:pPr lvl="2">
              <a:spcBef>
                <a:spcPct val="0"/>
              </a:spcBef>
            </a:pPr>
            <a:r>
              <a:rPr lang="en-GB" b="1" dirty="0"/>
              <a:t>for specific projects or when problems are identified during a project.</a:t>
            </a:r>
            <a:endParaRPr lang="en-GB" b="1" dirty="0"/>
          </a:p>
          <a:p>
            <a:pPr>
              <a:spcBef>
                <a:spcPct val="0"/>
              </a:spcBef>
            </a:pPr>
            <a:endParaRPr lang="en-GB" sz="2400" b="1" dirty="0" smtClean="0"/>
          </a:p>
          <a:p>
            <a:pPr>
              <a:spcBef>
                <a:spcPct val="0"/>
              </a:spcBef>
            </a:pPr>
            <a:r>
              <a:rPr lang="en-GB" sz="2400" b="1" dirty="0" smtClean="0"/>
              <a:t>Each </a:t>
            </a:r>
            <a:r>
              <a:rPr lang="en-GB" sz="2400" b="1" dirty="0"/>
              <a:t>loop in the spiral is split into four sectors (quadrants).</a:t>
            </a:r>
            <a:endParaRPr lang="en-GB" sz="2400" b="1"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AC119F5-583E-4C33-BC0E-85F7881A756E}" type="slidenum">
              <a:rPr lang="en-US"/>
            </a:fld>
            <a:endParaRPr lang="en-US"/>
          </a:p>
        </p:txBody>
      </p:sp>
      <p:sp>
        <p:nvSpPr>
          <p:cNvPr id="62465" name="Rectangle 1"/>
          <p:cNvSpPr>
            <a:spLocks noGrp="1" noChangeArrowheads="1"/>
          </p:cNvSpPr>
          <p:nvPr>
            <p:ph type="title"/>
          </p:nvPr>
        </p:nvSpPr>
        <p:spPr>
          <a:xfrm>
            <a:off x="406400" y="228601"/>
            <a:ext cx="7770813" cy="557194"/>
          </a:xfrm>
        </p:spPr>
        <p:txBody>
          <a:bodyPr lIns="18000" tIns="46800" rIns="18000" bIns="46800" anchor="ctr"/>
          <a:lstStyle/>
          <a:p>
            <a:pPr>
              <a:spcBef>
                <a:spcPts val="800"/>
              </a:spcBef>
            </a:pPr>
            <a:r>
              <a:rPr lang="en-GB" sz="2800" dirty="0">
                <a:solidFill>
                  <a:srgbClr val="0033CC"/>
                </a:solidFill>
              </a:rPr>
              <a:t>Objective Setting (First Quadrant)</a:t>
            </a:r>
            <a:endParaRPr lang="en-GB" sz="2800" dirty="0">
              <a:solidFill>
                <a:srgbClr val="0033CC"/>
              </a:solidFill>
            </a:endParaRPr>
          </a:p>
        </p:txBody>
      </p:sp>
      <p:sp>
        <p:nvSpPr>
          <p:cNvPr id="62466" name="Rectangle 2"/>
          <p:cNvSpPr>
            <a:spLocks noGrp="1" noChangeArrowheads="1"/>
          </p:cNvSpPr>
          <p:nvPr>
            <p:ph type="body" idx="1"/>
          </p:nvPr>
        </p:nvSpPr>
        <p:spPr>
          <a:xfrm>
            <a:off x="457200" y="1357298"/>
            <a:ext cx="8178800" cy="4700602"/>
          </a:xfrm>
        </p:spPr>
        <p:txBody>
          <a:bodyPr lIns="18000" tIns="46800" rIns="18000" bIns="46800"/>
          <a:lstStyle/>
          <a:p>
            <a:pPr>
              <a:spcBef>
                <a:spcPts val="1000"/>
              </a:spcBef>
            </a:pPr>
            <a:r>
              <a:rPr lang="en-GB" sz="2400" b="1" dirty="0"/>
              <a:t>Identify objectives  of the phase, </a:t>
            </a:r>
            <a:endParaRPr lang="en-GB" sz="2400" b="1" dirty="0"/>
          </a:p>
          <a:p>
            <a:pPr>
              <a:spcBef>
                <a:spcPts val="1000"/>
              </a:spcBef>
            </a:pPr>
            <a:r>
              <a:rPr lang="en-GB" sz="2400" b="1" dirty="0"/>
              <a:t>Examine the </a:t>
            </a:r>
            <a:r>
              <a:rPr lang="en-GB" sz="2400" b="1" dirty="0">
                <a:solidFill>
                  <a:srgbClr val="0033CC"/>
                </a:solidFill>
              </a:rPr>
              <a:t>risks</a:t>
            </a:r>
            <a:r>
              <a:rPr lang="en-GB" sz="2400" b="1" dirty="0"/>
              <a:t> associated with these objectives.</a:t>
            </a:r>
            <a:endParaRPr lang="en-GB" sz="2400" b="1" dirty="0"/>
          </a:p>
          <a:p>
            <a:pPr lvl="1">
              <a:spcBef>
                <a:spcPts val="725"/>
              </a:spcBef>
            </a:pPr>
            <a:r>
              <a:rPr lang="en-GB" sz="2400" b="1" dirty="0"/>
              <a:t>Risk:</a:t>
            </a:r>
            <a:endParaRPr lang="en-GB" sz="2400" b="1" dirty="0"/>
          </a:p>
          <a:p>
            <a:pPr lvl="2">
              <a:spcBef>
                <a:spcPts val="640"/>
              </a:spcBef>
            </a:pPr>
            <a:r>
              <a:rPr lang="en-GB" b="1" dirty="0">
                <a:solidFill>
                  <a:srgbClr val="000099"/>
                </a:solidFill>
                <a:latin typeface="Lucida Console" panose="020B0609040504020204" pitchFamily="49" charset="0"/>
              </a:rPr>
              <a:t>any adverse circumstance that  might hamper successful completion of a software project</a:t>
            </a:r>
            <a:r>
              <a:rPr lang="en-GB" b="1" dirty="0">
                <a:solidFill>
                  <a:srgbClr val="000099"/>
                </a:solidFill>
              </a:rPr>
              <a:t>.</a:t>
            </a:r>
            <a:endParaRPr lang="en-GB" b="1" dirty="0">
              <a:solidFill>
                <a:srgbClr val="000099"/>
              </a:solidFill>
            </a:endParaRPr>
          </a:p>
          <a:p>
            <a:pPr>
              <a:spcBef>
                <a:spcPts val="1000"/>
              </a:spcBef>
            </a:pPr>
            <a:r>
              <a:rPr lang="en-GB" sz="2400" b="1" dirty="0"/>
              <a:t>Find alternate solutions possible. </a:t>
            </a:r>
            <a:endParaRPr lang="en-GB" sz="2400" b="1"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CE06A6E5-4536-4D34-85DD-F81D750AA286}" type="slidenum">
              <a:rPr lang="en-US"/>
            </a:fld>
            <a:endParaRPr lang="en-US"/>
          </a:p>
        </p:txBody>
      </p:sp>
      <p:sp>
        <p:nvSpPr>
          <p:cNvPr id="63489" name="Rectangle 1"/>
          <p:cNvSpPr>
            <a:spLocks noGrp="1" noChangeArrowheads="1"/>
          </p:cNvSpPr>
          <p:nvPr>
            <p:ph type="title"/>
          </p:nvPr>
        </p:nvSpPr>
        <p:spPr>
          <a:xfrm>
            <a:off x="406400" y="228600"/>
            <a:ext cx="7770813" cy="1141413"/>
          </a:xfrm>
        </p:spPr>
        <p:txBody>
          <a:bodyPr lIns="18000" tIns="46800" rIns="18000" bIns="46800" anchor="ctr"/>
          <a:lstStyle/>
          <a:p>
            <a:pPr>
              <a:spcBef>
                <a:spcPts val="540"/>
              </a:spcBef>
            </a:pPr>
            <a:r>
              <a:rPr lang="en-GB" sz="2400">
                <a:solidFill>
                  <a:srgbClr val="0033CC"/>
                </a:solidFill>
              </a:rPr>
              <a:t>Risk Assessment and Reduction (Second Quadrant)</a:t>
            </a:r>
            <a:endParaRPr lang="en-GB" sz="2400">
              <a:solidFill>
                <a:srgbClr val="0033CC"/>
              </a:solidFill>
            </a:endParaRPr>
          </a:p>
        </p:txBody>
      </p:sp>
      <p:sp>
        <p:nvSpPr>
          <p:cNvPr id="63490" name="Rectangle 2"/>
          <p:cNvSpPr>
            <a:spLocks noGrp="1" noChangeArrowheads="1"/>
          </p:cNvSpPr>
          <p:nvPr>
            <p:ph type="body" idx="1"/>
          </p:nvPr>
        </p:nvSpPr>
        <p:spPr>
          <a:xfrm>
            <a:off x="457200" y="1500174"/>
            <a:ext cx="8178800" cy="4557726"/>
          </a:xfrm>
        </p:spPr>
        <p:txBody>
          <a:bodyPr lIns="18000" tIns="46800" rIns="18000" bIns="46800"/>
          <a:lstStyle/>
          <a:p>
            <a:pPr>
              <a:spcBef>
                <a:spcPts val="1000"/>
              </a:spcBef>
            </a:pPr>
            <a:r>
              <a:rPr lang="en-GB" sz="2400" b="1" dirty="0"/>
              <a:t>For each identified project risk, </a:t>
            </a:r>
            <a:endParaRPr lang="en-GB" sz="2400" b="1" dirty="0"/>
          </a:p>
          <a:p>
            <a:pPr lvl="1">
              <a:spcBef>
                <a:spcPts val="725"/>
              </a:spcBef>
            </a:pPr>
            <a:r>
              <a:rPr lang="en-GB" sz="2400" b="1" dirty="0"/>
              <a:t>a detailed analysis is carried out. </a:t>
            </a:r>
            <a:endParaRPr lang="en-GB" sz="2400" b="1" dirty="0"/>
          </a:p>
          <a:p>
            <a:pPr>
              <a:spcBef>
                <a:spcPts val="1000"/>
              </a:spcBef>
            </a:pPr>
            <a:endParaRPr lang="en-GB" sz="2400" b="1" dirty="0" smtClean="0"/>
          </a:p>
          <a:p>
            <a:pPr>
              <a:spcBef>
                <a:spcPts val="1000"/>
              </a:spcBef>
            </a:pPr>
            <a:r>
              <a:rPr lang="en-GB" sz="2400" b="1" dirty="0" smtClean="0"/>
              <a:t>Steps </a:t>
            </a:r>
            <a:r>
              <a:rPr lang="en-GB" sz="2400" b="1" dirty="0"/>
              <a:t>are taken to reduce the risk.</a:t>
            </a:r>
            <a:endParaRPr lang="en-GB" sz="2400" b="1" dirty="0"/>
          </a:p>
          <a:p>
            <a:pPr>
              <a:spcBef>
                <a:spcPts val="1000"/>
              </a:spcBef>
            </a:pPr>
            <a:endParaRPr lang="en-GB" sz="2400" b="1" dirty="0" smtClean="0"/>
          </a:p>
          <a:p>
            <a:pPr algn="just">
              <a:spcBef>
                <a:spcPts val="1000"/>
              </a:spcBef>
            </a:pPr>
            <a:r>
              <a:rPr lang="en-GB" sz="2400" b="1" dirty="0" smtClean="0"/>
              <a:t>For </a:t>
            </a:r>
            <a:r>
              <a:rPr lang="en-GB" sz="2400" b="1" dirty="0"/>
              <a:t>example, if there is a risk that the requirements are inappropriate:</a:t>
            </a:r>
            <a:endParaRPr lang="en-GB" sz="2400" b="1" dirty="0"/>
          </a:p>
          <a:p>
            <a:pPr lvl="1">
              <a:spcBef>
                <a:spcPts val="725"/>
              </a:spcBef>
            </a:pPr>
            <a:r>
              <a:rPr lang="en-GB" sz="2400" b="1" dirty="0"/>
              <a:t>a prototype system may be developed.</a:t>
            </a:r>
            <a:endParaRPr lang="en-GB" sz="2400" b="1"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FF7525A-84DA-4C57-BF38-9567D25BFD45}" type="slidenum">
              <a:rPr lang="en-US"/>
            </a:fld>
            <a:endParaRPr lang="en-US"/>
          </a:p>
        </p:txBody>
      </p:sp>
      <p:sp>
        <p:nvSpPr>
          <p:cNvPr id="64513" name="Rectangle 1"/>
          <p:cNvSpPr>
            <a:spLocks noGrp="1" noChangeArrowheads="1"/>
          </p:cNvSpPr>
          <p:nvPr>
            <p:ph type="title"/>
          </p:nvPr>
        </p:nvSpPr>
        <p:spPr>
          <a:xfrm>
            <a:off x="406400" y="228600"/>
            <a:ext cx="7770813" cy="1141413"/>
          </a:xfrm>
        </p:spPr>
        <p:txBody>
          <a:bodyPr lIns="18000" tIns="46800" rIns="18000" bIns="46800" anchor="ctr"/>
          <a:lstStyle/>
          <a:p>
            <a:pPr>
              <a:spcBef>
                <a:spcPts val="1000"/>
              </a:spcBef>
            </a:pPr>
            <a:r>
              <a:rPr lang="en-GB">
                <a:solidFill>
                  <a:srgbClr val="0033CC"/>
                </a:solidFill>
              </a:rPr>
              <a:t>Spiral Model </a:t>
            </a:r>
            <a:r>
              <a:rPr lang="en-GB" sz="1600">
                <a:solidFill>
                  <a:srgbClr val="0033CC"/>
                </a:solidFill>
              </a:rPr>
              <a:t>(CONT.)</a:t>
            </a:r>
            <a:endParaRPr lang="en-GB" sz="1600">
              <a:solidFill>
                <a:srgbClr val="0033CC"/>
              </a:solidFill>
            </a:endParaRPr>
          </a:p>
        </p:txBody>
      </p:sp>
      <p:sp>
        <p:nvSpPr>
          <p:cNvPr id="64514" name="Rectangle 2"/>
          <p:cNvSpPr>
            <a:spLocks noGrp="1" noChangeArrowheads="1"/>
          </p:cNvSpPr>
          <p:nvPr>
            <p:ph type="body" idx="1"/>
          </p:nvPr>
        </p:nvSpPr>
        <p:spPr>
          <a:xfrm>
            <a:off x="457200" y="1357298"/>
            <a:ext cx="8178800" cy="5072098"/>
          </a:xfrm>
        </p:spPr>
        <p:txBody>
          <a:bodyPr lIns="18000" tIns="46800" rIns="18000" bIns="46800"/>
          <a:lstStyle/>
          <a:p>
            <a:pPr>
              <a:spcBef>
                <a:spcPts val="550"/>
              </a:spcBef>
            </a:pPr>
            <a:r>
              <a:rPr lang="en-GB" sz="2400" b="1" u="sng" dirty="0"/>
              <a:t>Development and Validation</a:t>
            </a:r>
            <a:r>
              <a:rPr lang="en-GB" sz="2400" b="1" dirty="0"/>
              <a:t> (</a:t>
            </a:r>
            <a:r>
              <a:rPr lang="en-GB" sz="2400" b="1" dirty="0">
                <a:solidFill>
                  <a:srgbClr val="800000"/>
                </a:solidFill>
                <a:effectLst>
                  <a:outerShdw blurRad="38100" dist="38100" dir="2700000" algn="tl">
                    <a:srgbClr val="C0C0C0"/>
                  </a:outerShdw>
                </a:effectLst>
              </a:rPr>
              <a:t>Third quadrant</a:t>
            </a:r>
            <a:r>
              <a:rPr lang="en-GB" sz="2400" b="1" dirty="0"/>
              <a:t>):</a:t>
            </a:r>
            <a:endParaRPr lang="en-GB" sz="2400" b="1" dirty="0"/>
          </a:p>
          <a:p>
            <a:pPr lvl="1">
              <a:spcBef>
                <a:spcPts val="465"/>
              </a:spcBef>
            </a:pPr>
            <a:r>
              <a:rPr lang="en-GB" sz="2400" b="1" dirty="0"/>
              <a:t> develop and validate the next level of  the product. </a:t>
            </a:r>
            <a:endParaRPr lang="en-GB" sz="2400" b="1" dirty="0"/>
          </a:p>
          <a:p>
            <a:pPr>
              <a:spcBef>
                <a:spcPts val="550"/>
              </a:spcBef>
            </a:pPr>
            <a:endParaRPr lang="en-GB" sz="2400" b="1" u="sng" dirty="0" smtClean="0"/>
          </a:p>
          <a:p>
            <a:pPr>
              <a:spcBef>
                <a:spcPts val="550"/>
              </a:spcBef>
            </a:pPr>
            <a:r>
              <a:rPr lang="en-GB" sz="2400" b="1" u="sng" dirty="0" smtClean="0"/>
              <a:t>Review </a:t>
            </a:r>
            <a:r>
              <a:rPr lang="en-GB" sz="2400" b="1" u="sng" dirty="0"/>
              <a:t>and Planning</a:t>
            </a:r>
            <a:r>
              <a:rPr lang="en-GB" sz="2400" b="1" dirty="0"/>
              <a:t> (</a:t>
            </a:r>
            <a:r>
              <a:rPr lang="en-GB" sz="2400" b="1" dirty="0">
                <a:solidFill>
                  <a:srgbClr val="800000"/>
                </a:solidFill>
                <a:effectLst>
                  <a:outerShdw blurRad="38100" dist="38100" dir="2700000" algn="tl">
                    <a:srgbClr val="C0C0C0"/>
                  </a:outerShdw>
                </a:effectLst>
              </a:rPr>
              <a:t>Fourth quadrant</a:t>
            </a:r>
            <a:r>
              <a:rPr lang="en-GB" sz="2400" b="1" dirty="0"/>
              <a:t>): </a:t>
            </a:r>
            <a:endParaRPr lang="en-GB" sz="2400" b="1" dirty="0"/>
          </a:p>
          <a:p>
            <a:pPr lvl="1">
              <a:spcBef>
                <a:spcPts val="465"/>
              </a:spcBef>
            </a:pPr>
            <a:r>
              <a:rPr lang="en-GB" sz="2400" b="1" dirty="0"/>
              <a:t>review the  results  achieved so far with the customer and plan the next iteration around the spiral.  </a:t>
            </a:r>
            <a:endParaRPr lang="en-GB" sz="2400" b="1" dirty="0"/>
          </a:p>
          <a:p>
            <a:pPr>
              <a:spcBef>
                <a:spcPts val="550"/>
              </a:spcBef>
            </a:pPr>
            <a:endParaRPr lang="en-GB" sz="2400" b="1" dirty="0" smtClean="0"/>
          </a:p>
          <a:p>
            <a:pPr>
              <a:spcBef>
                <a:spcPts val="550"/>
              </a:spcBef>
            </a:pPr>
            <a:r>
              <a:rPr lang="en-GB" sz="2400" b="1" dirty="0" smtClean="0"/>
              <a:t>With </a:t>
            </a:r>
            <a:r>
              <a:rPr lang="en-GB" sz="2400" b="1" dirty="0"/>
              <a:t>each iteration around the spiral:</a:t>
            </a:r>
            <a:endParaRPr lang="en-GB" sz="2400" b="1" dirty="0"/>
          </a:p>
          <a:p>
            <a:pPr lvl="1">
              <a:spcBef>
                <a:spcPts val="465"/>
              </a:spcBef>
            </a:pPr>
            <a:r>
              <a:rPr lang="en-GB" sz="2400" b="1" dirty="0"/>
              <a:t>progressively more complete version of the software gets built.</a:t>
            </a:r>
            <a:endParaRPr lang="en-GB" sz="2400" b="1"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GB" altLang="en-US"/>
          </a:p>
        </p:txBody>
      </p:sp>
      <p:sp>
        <p:nvSpPr>
          <p:cNvPr id="4" name="Slide Number Placeholder 3"/>
          <p:cNvSpPr>
            <a:spLocks noGrp="1"/>
          </p:cNvSpPr>
          <p:nvPr>
            <p:ph type="sldNum" sz="quarter" idx="12"/>
          </p:nvPr>
        </p:nvSpPr>
        <p:spPr/>
        <p:txBody>
          <a:bodyPr/>
          <a:p>
            <a:fld id="{69F7B5B7-02DC-439C-A58F-A6E406A36D8B}" type="slidenum">
              <a:rPr lang="en-US"/>
            </a:fld>
            <a:endParaRPr lang="en-US"/>
          </a:p>
        </p:txBody>
      </p:sp>
      <p:pic>
        <p:nvPicPr>
          <p:cNvPr id="7" name="Content Placeholder 6"/>
          <p:cNvPicPr>
            <a:picLocks noChangeAspect="1"/>
          </p:cNvPicPr>
          <p:nvPr>
            <p:ph idx="1"/>
          </p:nvPr>
        </p:nvPicPr>
        <p:blipFill>
          <a:blip r:embed="rId1"/>
          <a:stretch>
            <a:fillRect/>
          </a:stretch>
        </p:blipFill>
        <p:spPr>
          <a:xfrm>
            <a:off x="563245" y="228600"/>
            <a:ext cx="7846695" cy="6572885"/>
          </a:xfrm>
          <a:prstGeom prst="rect">
            <a:avLst/>
          </a:prstGeom>
          <a:ln>
            <a:solidFill>
              <a:schemeClr val="tx1"/>
            </a:solid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26B3AE7-5FCF-4A0F-8BA6-875162E56E9A}" type="slidenum">
              <a:rPr lang="en-US"/>
            </a:fld>
            <a:endParaRPr lang="en-US"/>
          </a:p>
        </p:txBody>
      </p:sp>
      <p:sp>
        <p:nvSpPr>
          <p:cNvPr id="65537" name="Rectangle 1"/>
          <p:cNvSpPr>
            <a:spLocks noGrp="1" noChangeArrowheads="1"/>
          </p:cNvSpPr>
          <p:nvPr>
            <p:ph type="title"/>
          </p:nvPr>
        </p:nvSpPr>
        <p:spPr>
          <a:xfrm>
            <a:off x="406400" y="228601"/>
            <a:ext cx="7770813" cy="700070"/>
          </a:xfrm>
        </p:spPr>
        <p:txBody>
          <a:bodyPr lIns="18000" tIns="46800" rIns="18000" bIns="46800" anchor="ctr"/>
          <a:lstStyle/>
          <a:p>
            <a:pPr>
              <a:spcBef>
                <a:spcPts val="1000"/>
              </a:spcBef>
            </a:pPr>
            <a:r>
              <a:rPr lang="en-GB" sz="3200" dirty="0">
                <a:solidFill>
                  <a:srgbClr val="0033CC"/>
                </a:solidFill>
              </a:rPr>
              <a:t>Spiral Model as a meta model</a:t>
            </a:r>
            <a:endParaRPr lang="en-GB" sz="3200" dirty="0">
              <a:solidFill>
                <a:srgbClr val="0033CC"/>
              </a:solidFill>
            </a:endParaRPr>
          </a:p>
        </p:txBody>
      </p:sp>
      <p:sp>
        <p:nvSpPr>
          <p:cNvPr id="65538" name="Rectangle 2"/>
          <p:cNvSpPr>
            <a:spLocks noGrp="1" noChangeArrowheads="1"/>
          </p:cNvSpPr>
          <p:nvPr>
            <p:ph type="body" idx="1"/>
          </p:nvPr>
        </p:nvSpPr>
        <p:spPr>
          <a:xfrm>
            <a:off x="685800" y="1142984"/>
            <a:ext cx="7770813" cy="5429288"/>
          </a:xfrm>
        </p:spPr>
        <p:txBody>
          <a:bodyPr lIns="18000" tIns="46800" rIns="18000" bIns="46800"/>
          <a:lstStyle/>
          <a:p>
            <a:pPr>
              <a:spcBef>
                <a:spcPts val="640"/>
              </a:spcBef>
            </a:pPr>
            <a:r>
              <a:rPr lang="en-GB" sz="2400" dirty="0"/>
              <a:t> </a:t>
            </a:r>
            <a:r>
              <a:rPr lang="en-GB" sz="2400" b="1" dirty="0"/>
              <a:t>Subsumes all discussed models:</a:t>
            </a:r>
            <a:endParaRPr lang="en-GB" sz="2400" b="1" dirty="0"/>
          </a:p>
          <a:p>
            <a:pPr lvl="1">
              <a:spcBef>
                <a:spcPts val="465"/>
              </a:spcBef>
            </a:pPr>
            <a:r>
              <a:rPr lang="en-GB" sz="2400" dirty="0"/>
              <a:t>a single loop spiral  represents waterfall model.</a:t>
            </a:r>
            <a:endParaRPr lang="en-GB" sz="2400" dirty="0"/>
          </a:p>
          <a:p>
            <a:pPr lvl="1">
              <a:spcBef>
                <a:spcPts val="465"/>
              </a:spcBef>
            </a:pPr>
            <a:r>
              <a:rPr lang="en-GB" sz="2400" dirty="0"/>
              <a:t>uses an evolutionary approach  -- </a:t>
            </a:r>
            <a:endParaRPr lang="en-GB" sz="2400" dirty="0"/>
          </a:p>
          <a:p>
            <a:pPr lvl="2">
              <a:spcBef>
                <a:spcPts val="415"/>
              </a:spcBef>
            </a:pPr>
            <a:r>
              <a:rPr lang="en-GB" dirty="0"/>
              <a:t>iterations through the spiral are evolutionary levels. </a:t>
            </a:r>
            <a:endParaRPr lang="en-GB" dirty="0"/>
          </a:p>
          <a:p>
            <a:pPr lvl="1">
              <a:spcBef>
                <a:spcPts val="465"/>
              </a:spcBef>
            </a:pPr>
            <a:r>
              <a:rPr lang="en-GB" sz="2400" dirty="0"/>
              <a:t>enables understanding and  reacting to risks during each  iteration along the spiral.  </a:t>
            </a:r>
            <a:endParaRPr lang="en-GB" sz="2400" dirty="0"/>
          </a:p>
          <a:p>
            <a:pPr lvl="1">
              <a:spcBef>
                <a:spcPts val="465"/>
              </a:spcBef>
            </a:pPr>
            <a:r>
              <a:rPr lang="en-GB" sz="2400" dirty="0"/>
              <a:t>uses:</a:t>
            </a:r>
            <a:endParaRPr lang="en-GB" sz="2400" dirty="0"/>
          </a:p>
          <a:p>
            <a:pPr lvl="2">
              <a:spcBef>
                <a:spcPts val="415"/>
              </a:spcBef>
            </a:pPr>
            <a:r>
              <a:rPr lang="en-GB" dirty="0"/>
              <a:t>prototyping as a risk reduction mechanism</a:t>
            </a:r>
            <a:endParaRPr lang="en-GB" dirty="0"/>
          </a:p>
          <a:p>
            <a:pPr lvl="2">
              <a:spcBef>
                <a:spcPts val="415"/>
              </a:spcBef>
            </a:pPr>
            <a:r>
              <a:rPr lang="en-GB" dirty="0"/>
              <a:t>retains the step-wise approach of the waterfall model.  </a:t>
            </a:r>
            <a:endParaRPr lang="en-GB"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228600"/>
            <a:ext cx="7772400" cy="628632"/>
          </a:xfrm>
        </p:spPr>
        <p:txBody>
          <a:bodyPr/>
          <a:lstStyle/>
          <a:p>
            <a:r>
              <a:rPr lang="en-IN" sz="3200" dirty="0" smtClean="0">
                <a:solidFill>
                  <a:srgbClr val="0070C0"/>
                </a:solidFill>
              </a:rPr>
              <a:t>Advantages of Spiral Model</a:t>
            </a:r>
            <a:endParaRPr lang="en-IN" sz="3200" dirty="0">
              <a:solidFill>
                <a:srgbClr val="0070C0"/>
              </a:solidFill>
            </a:endParaRPr>
          </a:p>
        </p:txBody>
      </p:sp>
      <p:sp>
        <p:nvSpPr>
          <p:cNvPr id="3" name="Content Placeholder 2"/>
          <p:cNvSpPr>
            <a:spLocks noGrp="1"/>
          </p:cNvSpPr>
          <p:nvPr>
            <p:ph idx="1"/>
          </p:nvPr>
        </p:nvSpPr>
        <p:spPr>
          <a:xfrm>
            <a:off x="457200" y="1071546"/>
            <a:ext cx="8178800" cy="5357850"/>
          </a:xfrm>
        </p:spPr>
        <p:txBody>
          <a:bodyPr/>
          <a:lstStyle/>
          <a:p>
            <a:r>
              <a:rPr lang="en-IN" sz="2400" dirty="0" smtClean="0"/>
              <a:t>High amount of risk analysis hence, avoidance of Risk is enhanced.</a:t>
            </a:r>
            <a:endParaRPr lang="en-IN" sz="2400" dirty="0" smtClean="0"/>
          </a:p>
          <a:p>
            <a:r>
              <a:rPr lang="en-IN" sz="2400" dirty="0" smtClean="0"/>
              <a:t>Good for large and mission-critical projects.</a:t>
            </a:r>
            <a:endParaRPr lang="en-IN" sz="2400" dirty="0" smtClean="0"/>
          </a:p>
          <a:p>
            <a:r>
              <a:rPr lang="en-IN" sz="2400" dirty="0" smtClean="0"/>
              <a:t>Strong approval and documentation control.</a:t>
            </a:r>
            <a:endParaRPr lang="en-IN" sz="2400" dirty="0" smtClean="0"/>
          </a:p>
          <a:p>
            <a:r>
              <a:rPr lang="en-IN" sz="2400" dirty="0" smtClean="0"/>
              <a:t>Additional Functionality can be added at a later date.</a:t>
            </a:r>
            <a:endParaRPr lang="en-IN" sz="2400" dirty="0" smtClean="0"/>
          </a:p>
          <a:p>
            <a:r>
              <a:rPr lang="en-IN" sz="2400" dirty="0" smtClean="0"/>
              <a:t>Software is produced early in the </a:t>
            </a:r>
            <a:r>
              <a:rPr lang="en-IN" sz="2400" b="1" dirty="0" smtClean="0">
                <a:hlinkClick r:id="rId1" tooltip="What are the Software Development Life Cycle phases?"/>
              </a:rPr>
              <a:t>software life cycle</a:t>
            </a:r>
            <a:r>
              <a:rPr lang="en-IN" sz="2400" dirty="0" smtClean="0"/>
              <a:t>.</a:t>
            </a:r>
            <a:endParaRPr lang="en-IN" sz="2400" dirty="0" smtClean="0"/>
          </a:p>
          <a:p>
            <a:pPr>
              <a:buNone/>
            </a:pPr>
            <a:endParaRPr lang="en-IN" sz="2400" dirty="0" smtClean="0"/>
          </a:p>
          <a:p>
            <a:pPr>
              <a:buNone/>
            </a:pPr>
            <a:r>
              <a:rPr lang="en-IN" sz="2800" b="1" dirty="0" smtClean="0">
                <a:solidFill>
                  <a:srgbClr val="0070C0"/>
                </a:solidFill>
              </a:rPr>
              <a:t>Disadvantages</a:t>
            </a:r>
            <a:endParaRPr lang="en-IN" sz="2800" b="1" dirty="0" smtClean="0">
              <a:solidFill>
                <a:srgbClr val="0070C0"/>
              </a:solidFill>
            </a:endParaRPr>
          </a:p>
          <a:p>
            <a:pPr algn="just"/>
            <a:r>
              <a:rPr lang="en-IN" sz="2400" dirty="0" smtClean="0"/>
              <a:t>Can be a costly model to use.</a:t>
            </a:r>
            <a:endParaRPr lang="en-IN" sz="2400" dirty="0" smtClean="0"/>
          </a:p>
          <a:p>
            <a:pPr algn="just"/>
            <a:r>
              <a:rPr lang="en-IN" sz="2400" dirty="0" smtClean="0"/>
              <a:t>Risk analysis requires highly specific expertise.</a:t>
            </a:r>
            <a:endParaRPr lang="en-IN" sz="2400" dirty="0" smtClean="0"/>
          </a:p>
          <a:p>
            <a:pPr algn="just"/>
            <a:r>
              <a:rPr lang="en-IN" sz="2400" dirty="0" smtClean="0"/>
              <a:t>Project’s success is highly dependent on the risk analysis phase.</a:t>
            </a:r>
            <a:endParaRPr lang="en-IN" sz="2400" dirty="0" smtClean="0"/>
          </a:p>
          <a:p>
            <a:pPr algn="just"/>
            <a:r>
              <a:rPr lang="en-IN" sz="2400" dirty="0" smtClean="0"/>
              <a:t>Doesn’t work well for smaller projects.</a:t>
            </a:r>
            <a:endParaRPr lang="en-IN" sz="2400" dirty="0" smtClean="0"/>
          </a:p>
          <a:p>
            <a:endParaRPr lang="en-IN" sz="2400" dirty="0" smtClean="0"/>
          </a:p>
          <a:p>
            <a:endParaRPr lang="en-IN" sz="2400" dirty="0"/>
          </a:p>
        </p:txBody>
      </p:sp>
      <p:sp>
        <p:nvSpPr>
          <p:cNvPr id="4" name="Slide Number Placeholder 3"/>
          <p:cNvSpPr>
            <a:spLocks noGrp="1"/>
          </p:cNvSpPr>
          <p:nvPr>
            <p:ph type="sldNum" sz="quarter" idx="12"/>
          </p:nvPr>
        </p:nvSpPr>
        <p:spPr/>
        <p:txBody>
          <a:bodyPr/>
          <a:lstStyle/>
          <a:p>
            <a:fld id="{69F7B5B7-02DC-439C-A58F-A6E406A36D8B}" type="slidenum">
              <a:rPr lang="en-US" smtClean="0"/>
            </a:fld>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228600"/>
            <a:ext cx="7772400" cy="557194"/>
          </a:xfrm>
        </p:spPr>
        <p:txBody>
          <a:bodyPr/>
          <a:lstStyle/>
          <a:p>
            <a:r>
              <a:rPr lang="en-IN" sz="2800" dirty="0" smtClean="0"/>
              <a:t>Circumstances to use spiral model</a:t>
            </a:r>
            <a:endParaRPr lang="en-IN" sz="2800" dirty="0"/>
          </a:p>
        </p:txBody>
      </p:sp>
      <p:sp>
        <p:nvSpPr>
          <p:cNvPr id="3" name="Content Placeholder 2"/>
          <p:cNvSpPr>
            <a:spLocks noGrp="1"/>
          </p:cNvSpPr>
          <p:nvPr>
            <p:ph idx="1"/>
          </p:nvPr>
        </p:nvSpPr>
        <p:spPr>
          <a:xfrm>
            <a:off x="457200" y="1071546"/>
            <a:ext cx="8178800" cy="4986354"/>
          </a:xfrm>
        </p:spPr>
        <p:txBody>
          <a:bodyPr/>
          <a:lstStyle/>
          <a:p>
            <a:pPr algn="just"/>
            <a:r>
              <a:rPr lang="en-IN" sz="2400" dirty="0" smtClean="0"/>
              <a:t>The spiral model is called a meta model since it encompasses all other life cycle models. </a:t>
            </a:r>
            <a:endParaRPr lang="en-IN" sz="2400" dirty="0" smtClean="0"/>
          </a:p>
          <a:p>
            <a:pPr algn="just"/>
            <a:endParaRPr lang="en-IN" sz="2400" dirty="0" smtClean="0"/>
          </a:p>
          <a:p>
            <a:pPr algn="just"/>
            <a:r>
              <a:rPr lang="en-IN" sz="2400" dirty="0" smtClean="0"/>
              <a:t>Risk handling is inherently built into this model. </a:t>
            </a:r>
            <a:endParaRPr lang="en-IN" sz="2400" dirty="0" smtClean="0"/>
          </a:p>
          <a:p>
            <a:pPr algn="just"/>
            <a:endParaRPr lang="en-IN" sz="2400" dirty="0" smtClean="0"/>
          </a:p>
          <a:p>
            <a:pPr algn="just"/>
            <a:r>
              <a:rPr lang="en-IN" sz="2400" dirty="0" smtClean="0"/>
              <a:t>The spiral model is suitable for development of technically challenging software products that are prone to several kinds of risks. </a:t>
            </a:r>
            <a:endParaRPr lang="en-IN" sz="2400" dirty="0" smtClean="0"/>
          </a:p>
          <a:p>
            <a:pPr algn="just"/>
            <a:endParaRPr lang="en-IN" sz="2400" dirty="0" smtClean="0"/>
          </a:p>
          <a:p>
            <a:pPr algn="just"/>
            <a:r>
              <a:rPr lang="en-IN" sz="2400" dirty="0" smtClean="0"/>
              <a:t>However, this model is much more complex than the other models </a:t>
            </a:r>
            <a:r>
              <a:rPr lang="en-IN" sz="2400" b="1" dirty="0" smtClean="0"/>
              <a:t>– this is probably a factor deterring its use in ordinary projects.</a:t>
            </a:r>
            <a:endParaRPr lang="en-IN" sz="2400" b="1" dirty="0"/>
          </a:p>
        </p:txBody>
      </p:sp>
      <p:sp>
        <p:nvSpPr>
          <p:cNvPr id="4" name="Slide Number Placeholder 3"/>
          <p:cNvSpPr>
            <a:spLocks noGrp="1"/>
          </p:cNvSpPr>
          <p:nvPr>
            <p:ph type="sldNum" sz="quarter" idx="12"/>
          </p:nvPr>
        </p:nvSpPr>
        <p:spPr/>
        <p:txBody>
          <a:bodyPr/>
          <a:lstStyle/>
          <a:p>
            <a:fld id="{69F7B5B7-02DC-439C-A58F-A6E406A36D8B}" type="slidenum">
              <a:rPr lang="en-US" smtClean="0"/>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CCA2214-80C8-48AF-B375-460B94F763A1}" type="slidenum">
              <a:rPr lang="en-US"/>
            </a:fld>
            <a:endParaRPr lang="en-US"/>
          </a:p>
        </p:txBody>
      </p:sp>
      <p:sp>
        <p:nvSpPr>
          <p:cNvPr id="66561" name="Rectangle 1"/>
          <p:cNvSpPr>
            <a:spLocks noGrp="1" noChangeArrowheads="1"/>
          </p:cNvSpPr>
          <p:nvPr>
            <p:ph type="title"/>
          </p:nvPr>
        </p:nvSpPr>
        <p:spPr>
          <a:xfrm>
            <a:off x="406400" y="228600"/>
            <a:ext cx="7770813" cy="1141413"/>
          </a:xfrm>
        </p:spPr>
        <p:txBody>
          <a:bodyPr lIns="18000" tIns="46800" rIns="18000" bIns="46800" anchor="ctr"/>
          <a:lstStyle/>
          <a:p>
            <a:pPr>
              <a:spcBef>
                <a:spcPts val="725"/>
              </a:spcBef>
            </a:pPr>
            <a:r>
              <a:rPr lang="en-GB" sz="3200">
                <a:solidFill>
                  <a:srgbClr val="0033CC"/>
                </a:solidFill>
              </a:rPr>
              <a:t>Comparison of Different Life Cycle Models</a:t>
            </a:r>
            <a:endParaRPr lang="en-GB" sz="3200">
              <a:solidFill>
                <a:srgbClr val="0033CC"/>
              </a:solidFill>
            </a:endParaRPr>
          </a:p>
        </p:txBody>
      </p:sp>
      <p:sp>
        <p:nvSpPr>
          <p:cNvPr id="66562" name="Rectangle 2"/>
          <p:cNvSpPr>
            <a:spLocks noGrp="1" noChangeArrowheads="1"/>
          </p:cNvSpPr>
          <p:nvPr>
            <p:ph type="body" idx="1"/>
          </p:nvPr>
        </p:nvSpPr>
        <p:spPr>
          <a:xfrm>
            <a:off x="685800" y="1447800"/>
            <a:ext cx="7770813" cy="4179888"/>
          </a:xfrm>
        </p:spPr>
        <p:txBody>
          <a:bodyPr lIns="18000" tIns="46800" rIns="18000" bIns="46800"/>
          <a:lstStyle/>
          <a:p>
            <a:pPr>
              <a:spcBef>
                <a:spcPts val="1000"/>
              </a:spcBef>
            </a:pPr>
            <a:r>
              <a:rPr lang="en-GB" sz="2400" b="1" dirty="0"/>
              <a:t>Iterative waterfall model</a:t>
            </a:r>
            <a:endParaRPr lang="en-GB" sz="2400" b="1" dirty="0"/>
          </a:p>
          <a:p>
            <a:pPr lvl="1">
              <a:spcBef>
                <a:spcPts val="725"/>
              </a:spcBef>
            </a:pPr>
            <a:r>
              <a:rPr lang="en-GB" sz="2400" dirty="0"/>
              <a:t>most widely used model. </a:t>
            </a:r>
            <a:endParaRPr lang="en-GB" sz="2400" dirty="0"/>
          </a:p>
          <a:p>
            <a:pPr lvl="1">
              <a:spcBef>
                <a:spcPts val="725"/>
              </a:spcBef>
            </a:pPr>
            <a:r>
              <a:rPr lang="en-GB" sz="2400" dirty="0"/>
              <a:t>But, suitable only for well-understood problems</a:t>
            </a:r>
            <a:r>
              <a:rPr lang="en-GB" sz="2400" b="1" dirty="0"/>
              <a:t>. </a:t>
            </a:r>
            <a:endParaRPr lang="en-GB" sz="2400" b="1" dirty="0"/>
          </a:p>
          <a:p>
            <a:pPr>
              <a:spcBef>
                <a:spcPts val="1000"/>
              </a:spcBef>
            </a:pPr>
            <a:endParaRPr lang="en-GB" sz="2400" b="1" dirty="0" smtClean="0"/>
          </a:p>
          <a:p>
            <a:pPr>
              <a:spcBef>
                <a:spcPts val="1000"/>
              </a:spcBef>
            </a:pPr>
            <a:r>
              <a:rPr lang="en-GB" sz="2400" b="1" dirty="0" smtClean="0"/>
              <a:t>Prototype </a:t>
            </a:r>
            <a:r>
              <a:rPr lang="en-GB" sz="2400" b="1" dirty="0"/>
              <a:t>model is suitable for projects not well understood:</a:t>
            </a:r>
            <a:endParaRPr lang="en-GB" sz="2400" b="1" dirty="0"/>
          </a:p>
          <a:p>
            <a:pPr lvl="1">
              <a:spcBef>
                <a:spcPts val="725"/>
              </a:spcBef>
            </a:pPr>
            <a:r>
              <a:rPr lang="en-GB" sz="2400" b="1" dirty="0"/>
              <a:t>user requirements</a:t>
            </a:r>
            <a:endParaRPr lang="en-GB" sz="2400" b="1" dirty="0"/>
          </a:p>
          <a:p>
            <a:pPr lvl="1">
              <a:spcBef>
                <a:spcPts val="725"/>
              </a:spcBef>
            </a:pPr>
            <a:r>
              <a:rPr lang="en-GB" sz="2400" b="1" dirty="0"/>
              <a:t>technical aspects</a:t>
            </a:r>
            <a:endParaRPr lang="en-GB" sz="24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178800" cy="5629296"/>
          </a:xfrm>
        </p:spPr>
        <p:txBody>
          <a:bodyPr/>
          <a:lstStyle/>
          <a:p>
            <a:pPr algn="just"/>
            <a:r>
              <a:rPr lang="en-IN" sz="2400" dirty="0" smtClean="0"/>
              <a:t>A software life cycle model defines </a:t>
            </a:r>
            <a:r>
              <a:rPr lang="en-IN" sz="2400" b="1" dirty="0" smtClean="0"/>
              <a:t>entry and exit criteria for every phase.</a:t>
            </a:r>
            <a:endParaRPr lang="en-IN" sz="2400" b="1" dirty="0" smtClean="0"/>
          </a:p>
          <a:p>
            <a:pPr algn="just"/>
            <a:endParaRPr lang="en-IN" sz="2400" dirty="0" smtClean="0"/>
          </a:p>
          <a:p>
            <a:pPr algn="just"/>
            <a:r>
              <a:rPr lang="en-IN" sz="2400" dirty="0" smtClean="0"/>
              <a:t>A phase can start only if its </a:t>
            </a:r>
            <a:r>
              <a:rPr lang="en-IN" sz="2400" b="1" dirty="0" smtClean="0"/>
              <a:t>phase-entry criteria </a:t>
            </a:r>
            <a:r>
              <a:rPr lang="en-IN" sz="2400" dirty="0" smtClean="0"/>
              <a:t>have been satisfied. </a:t>
            </a:r>
            <a:endParaRPr lang="en-IN" sz="2400" dirty="0" smtClean="0"/>
          </a:p>
          <a:p>
            <a:pPr algn="just"/>
            <a:endParaRPr lang="en-IN" sz="2400" dirty="0" smtClean="0"/>
          </a:p>
          <a:p>
            <a:pPr algn="just"/>
            <a:r>
              <a:rPr lang="en-IN" sz="2400" dirty="0" smtClean="0"/>
              <a:t>So without software life cycle model the </a:t>
            </a:r>
            <a:r>
              <a:rPr lang="en-IN" sz="2400" b="1" dirty="0" smtClean="0"/>
              <a:t>entry and exit criteria for a phase cannot be recognized. </a:t>
            </a:r>
            <a:endParaRPr lang="en-IN" sz="2400" b="1" dirty="0" smtClean="0"/>
          </a:p>
          <a:p>
            <a:pPr algn="just"/>
            <a:endParaRPr lang="en-IN" sz="2400" dirty="0" smtClean="0"/>
          </a:p>
          <a:p>
            <a:pPr algn="just"/>
            <a:r>
              <a:rPr lang="en-IN" sz="2400" dirty="0" smtClean="0"/>
              <a:t>Without software life cycle models it becomes difficult for software project managers to monitor the progress of the project.</a:t>
            </a:r>
            <a:endParaRPr lang="en-IN" sz="2400" dirty="0"/>
          </a:p>
        </p:txBody>
      </p:sp>
      <p:sp>
        <p:nvSpPr>
          <p:cNvPr id="4" name="Slide Number Placeholder 3"/>
          <p:cNvSpPr>
            <a:spLocks noGrp="1"/>
          </p:cNvSpPr>
          <p:nvPr>
            <p:ph type="sldNum" sz="quarter" idx="12"/>
          </p:nvPr>
        </p:nvSpPr>
        <p:spPr/>
        <p:txBody>
          <a:bodyPr/>
          <a:lstStyle/>
          <a:p>
            <a:pPr>
              <a:defRPr/>
            </a:pPr>
            <a:fld id="{62C565AA-0CA9-4319-AB16-8CC2AF3A98BD}" type="slidenum">
              <a:rPr lang="en-US" smtClean="0"/>
            </a:fld>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6A17884C-9A44-44B5-A4BD-11C67ED4F897}" type="slidenum">
              <a:rPr lang="en-US"/>
            </a:fld>
            <a:endParaRPr lang="en-US"/>
          </a:p>
        </p:txBody>
      </p:sp>
      <p:sp>
        <p:nvSpPr>
          <p:cNvPr id="67585" name="Rectangle 1"/>
          <p:cNvSpPr>
            <a:spLocks noGrp="1" noChangeArrowheads="1"/>
          </p:cNvSpPr>
          <p:nvPr>
            <p:ph type="title"/>
          </p:nvPr>
        </p:nvSpPr>
        <p:spPr>
          <a:xfrm>
            <a:off x="406400" y="228600"/>
            <a:ext cx="7770813" cy="1141413"/>
          </a:xfrm>
        </p:spPr>
        <p:txBody>
          <a:bodyPr lIns="18000" tIns="46800" rIns="18000" bIns="46800" anchor="ctr"/>
          <a:lstStyle/>
          <a:p>
            <a:pPr>
              <a:spcBef>
                <a:spcPts val="725"/>
              </a:spcBef>
            </a:pPr>
            <a:r>
              <a:rPr lang="en-GB" sz="3200">
                <a:solidFill>
                  <a:srgbClr val="0033CC"/>
                </a:solidFill>
              </a:rPr>
              <a:t>Comparison of Different Life Cycle Models </a:t>
            </a:r>
            <a:r>
              <a:rPr lang="en-GB" sz="1200">
                <a:solidFill>
                  <a:srgbClr val="0033CC"/>
                </a:solidFill>
              </a:rPr>
              <a:t>(CONT.)</a:t>
            </a:r>
            <a:endParaRPr lang="en-GB" sz="1200">
              <a:solidFill>
                <a:srgbClr val="0033CC"/>
              </a:solidFill>
            </a:endParaRPr>
          </a:p>
        </p:txBody>
      </p:sp>
      <p:sp>
        <p:nvSpPr>
          <p:cNvPr id="67586" name="Rectangle 2"/>
          <p:cNvSpPr>
            <a:spLocks noGrp="1" noChangeArrowheads="1"/>
          </p:cNvSpPr>
          <p:nvPr>
            <p:ph type="body" idx="1"/>
          </p:nvPr>
        </p:nvSpPr>
        <p:spPr>
          <a:xfrm>
            <a:off x="457200" y="1500174"/>
            <a:ext cx="8178800" cy="4557726"/>
          </a:xfrm>
        </p:spPr>
        <p:txBody>
          <a:bodyPr lIns="18000" tIns="46800" rIns="18000" bIns="46800"/>
          <a:lstStyle/>
          <a:p>
            <a:pPr>
              <a:spcBef>
                <a:spcPct val="0"/>
              </a:spcBef>
            </a:pPr>
            <a:r>
              <a:rPr lang="en-GB" sz="2400" b="1" dirty="0"/>
              <a:t>Evolutionary model is suitable for  large problems:</a:t>
            </a:r>
            <a:endParaRPr lang="en-GB" sz="2400" b="1" dirty="0"/>
          </a:p>
          <a:p>
            <a:pPr lvl="1">
              <a:spcBef>
                <a:spcPct val="0"/>
              </a:spcBef>
            </a:pPr>
            <a:r>
              <a:rPr lang="en-GB" sz="2400" dirty="0"/>
              <a:t>can be decomposed into a set of modules that can be incrementally implemented,   </a:t>
            </a:r>
            <a:endParaRPr lang="en-GB" sz="2400" dirty="0"/>
          </a:p>
          <a:p>
            <a:pPr lvl="1">
              <a:spcBef>
                <a:spcPct val="0"/>
              </a:spcBef>
            </a:pPr>
            <a:r>
              <a:rPr lang="en-GB" sz="2400" dirty="0"/>
              <a:t>incremental delivery of the system is acceptable  to the customer.  </a:t>
            </a:r>
            <a:endParaRPr lang="en-GB" sz="2400" dirty="0"/>
          </a:p>
          <a:p>
            <a:pPr>
              <a:spcBef>
                <a:spcPct val="0"/>
              </a:spcBef>
            </a:pPr>
            <a:endParaRPr lang="en-GB" sz="2400" b="1" dirty="0" smtClean="0"/>
          </a:p>
          <a:p>
            <a:pPr>
              <a:spcBef>
                <a:spcPct val="0"/>
              </a:spcBef>
            </a:pPr>
            <a:endParaRPr lang="en-GB" sz="2400" b="1" dirty="0" smtClean="0"/>
          </a:p>
          <a:p>
            <a:pPr>
              <a:spcBef>
                <a:spcPct val="0"/>
              </a:spcBef>
            </a:pPr>
            <a:r>
              <a:rPr lang="en-GB" sz="2400" b="1" dirty="0" smtClean="0"/>
              <a:t>The </a:t>
            </a:r>
            <a:r>
              <a:rPr lang="en-GB" sz="2400" b="1" dirty="0"/>
              <a:t>spiral model: </a:t>
            </a:r>
            <a:endParaRPr lang="en-GB" sz="2400" b="1" dirty="0"/>
          </a:p>
          <a:p>
            <a:pPr lvl="1">
              <a:spcBef>
                <a:spcPct val="0"/>
              </a:spcBef>
            </a:pPr>
            <a:r>
              <a:rPr lang="en-GB" sz="2400" dirty="0"/>
              <a:t>suitable for development of technically challenging software products  that are subject to several kinds of risks.</a:t>
            </a:r>
            <a:r>
              <a:rPr lang="en-GB" sz="2400" b="1" dirty="0"/>
              <a:t> </a:t>
            </a:r>
            <a:endParaRPr lang="en-GB" sz="2400" b="1"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sz="quarter" idx="12"/>
          </p:nvPr>
        </p:nvSpPr>
        <p:spPr/>
        <p:txBody>
          <a:bodyPr/>
          <a:p>
            <a:fld id="{69F7B5B7-02DC-439C-A58F-A6E406A36D8B}" type="slidenum">
              <a:rPr lang="en-US"/>
            </a:fld>
            <a:endParaRPr lang="en-US"/>
          </a:p>
        </p:txBody>
      </p:sp>
      <p:sp>
        <p:nvSpPr>
          <p:cNvPr id="52225" name="Rectangle 1"/>
          <p:cNvSpPr>
            <a:spLocks noGrp="1" noChangeArrowheads="1"/>
          </p:cNvSpPr>
          <p:nvPr>
            <p:ph type="title"/>
          </p:nvPr>
        </p:nvSpPr>
        <p:spPr>
          <a:xfrm>
            <a:off x="661035" y="3433445"/>
            <a:ext cx="7771130" cy="1621155"/>
          </a:xfrm>
          <a:ln>
            <a:solidFill>
              <a:schemeClr val="tx1"/>
            </a:solidFill>
          </a:ln>
        </p:spPr>
        <p:txBody>
          <a:bodyPr lIns="18000" tIns="46800" rIns="18000" bIns="46800" anchor="ctr"/>
          <a:p>
            <a:pPr>
              <a:spcBef>
                <a:spcPts val="1000"/>
              </a:spcBef>
            </a:pPr>
            <a:r>
              <a:rPr lang="en-IN" dirty="0" smtClean="0">
                <a:solidFill>
                  <a:srgbClr val="C00000"/>
                </a:solidFill>
                <a:sym typeface="+mn-ea"/>
              </a:rPr>
              <a:t>Rapid Application Development</a:t>
            </a:r>
            <a:r>
              <a:rPr lang="en-GB" dirty="0">
                <a:solidFill>
                  <a:srgbClr val="C00000"/>
                </a:solidFill>
              </a:rPr>
              <a:t> Model</a:t>
            </a:r>
            <a:endParaRPr lang="en-GB" dirty="0">
              <a:solidFill>
                <a:srgbClr val="C00000"/>
              </a:solidFill>
            </a:endParaRPr>
          </a:p>
        </p:txBody>
      </p:sp>
      <p:sp>
        <p:nvSpPr>
          <p:cNvPr id="5" name="Text Box 4"/>
          <p:cNvSpPr txBox="1"/>
          <p:nvPr/>
        </p:nvSpPr>
        <p:spPr>
          <a:xfrm>
            <a:off x="544830" y="2476500"/>
            <a:ext cx="3931285" cy="460375"/>
          </a:xfrm>
          <a:prstGeom prst="rect">
            <a:avLst/>
          </a:prstGeom>
          <a:noFill/>
        </p:spPr>
        <p:txBody>
          <a:bodyPr wrap="square" rtlCol="0">
            <a:spAutoFit/>
          </a:bodyPr>
          <a:p>
            <a:r>
              <a:rPr lang="en-US" altLang="en-GB"/>
              <a:t>Model-5</a:t>
            </a:r>
            <a:endParaRPr lang="en-US" altLang="en-GB"/>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228600"/>
            <a:ext cx="7772400" cy="485756"/>
          </a:xfrm>
        </p:spPr>
        <p:txBody>
          <a:bodyPr/>
          <a:lstStyle/>
          <a:p>
            <a:r>
              <a:rPr lang="en-IN" sz="3200" dirty="0" smtClean="0"/>
              <a:t>RAD </a:t>
            </a:r>
            <a:endParaRPr lang="en-IN" sz="3200" dirty="0"/>
          </a:p>
        </p:txBody>
      </p:sp>
      <p:sp>
        <p:nvSpPr>
          <p:cNvPr id="3" name="Content Placeholder 2"/>
          <p:cNvSpPr>
            <a:spLocks noGrp="1"/>
          </p:cNvSpPr>
          <p:nvPr>
            <p:ph idx="1"/>
          </p:nvPr>
        </p:nvSpPr>
        <p:spPr>
          <a:xfrm>
            <a:off x="457200" y="785794"/>
            <a:ext cx="8178800" cy="5272106"/>
          </a:xfrm>
        </p:spPr>
        <p:txBody>
          <a:bodyPr/>
          <a:lstStyle/>
          <a:p>
            <a:pPr algn="just"/>
            <a:r>
              <a:rPr lang="en-IN" sz="2400" dirty="0" smtClean="0"/>
              <a:t>RAD model is Rapid Application Development model. </a:t>
            </a:r>
            <a:endParaRPr lang="en-IN" sz="2400" dirty="0" smtClean="0"/>
          </a:p>
          <a:p>
            <a:pPr algn="just"/>
            <a:endParaRPr lang="en-IN" sz="2400" dirty="0" smtClean="0"/>
          </a:p>
          <a:p>
            <a:pPr algn="just"/>
            <a:r>
              <a:rPr lang="en-IN" sz="2400" dirty="0" smtClean="0"/>
              <a:t>It is a type of </a:t>
            </a:r>
            <a:r>
              <a:rPr lang="en-IN" sz="2400" b="1" dirty="0" smtClean="0">
                <a:hlinkClick r:id="rId1" tooltip="What is Incremental model- advantages, disadvantages and when to use it?"/>
              </a:rPr>
              <a:t>incremental model</a:t>
            </a:r>
            <a:r>
              <a:rPr lang="en-IN" sz="2400" dirty="0" smtClean="0"/>
              <a:t>. </a:t>
            </a:r>
            <a:endParaRPr lang="en-IN" sz="2400" dirty="0" smtClean="0"/>
          </a:p>
          <a:p>
            <a:pPr algn="just"/>
            <a:endParaRPr lang="en-IN" sz="2400" dirty="0" smtClean="0"/>
          </a:p>
          <a:p>
            <a:pPr algn="just"/>
            <a:r>
              <a:rPr lang="en-IN" sz="2400" dirty="0" smtClean="0"/>
              <a:t>In RAD model the components or functions are developed in parallel as if they were mini projects. </a:t>
            </a:r>
            <a:endParaRPr lang="en-IN" sz="2400" dirty="0" smtClean="0"/>
          </a:p>
          <a:p>
            <a:pPr algn="just"/>
            <a:endParaRPr lang="en-IN" sz="2400" dirty="0" smtClean="0"/>
          </a:p>
          <a:p>
            <a:pPr algn="just"/>
            <a:r>
              <a:rPr lang="en-IN" sz="2400" dirty="0" smtClean="0"/>
              <a:t>The developments are time boxed, delivered and then assembled into a working prototype. </a:t>
            </a:r>
            <a:endParaRPr lang="en-IN" sz="2400" dirty="0" smtClean="0"/>
          </a:p>
          <a:p>
            <a:pPr algn="just"/>
            <a:endParaRPr lang="en-IN" sz="2400" dirty="0" smtClean="0"/>
          </a:p>
          <a:p>
            <a:pPr algn="just"/>
            <a:r>
              <a:rPr lang="en-IN" sz="2400" dirty="0" smtClean="0"/>
              <a:t>This can quickly give the customer something to see and use and to provide feedback regarding the delivery and their requirements.</a:t>
            </a:r>
            <a:endParaRPr lang="en-IN" sz="2400" dirty="0"/>
          </a:p>
        </p:txBody>
      </p:sp>
      <p:sp>
        <p:nvSpPr>
          <p:cNvPr id="4" name="Slide Number Placeholder 3"/>
          <p:cNvSpPr>
            <a:spLocks noGrp="1"/>
          </p:cNvSpPr>
          <p:nvPr>
            <p:ph type="sldNum" sz="quarter" idx="12"/>
          </p:nvPr>
        </p:nvSpPr>
        <p:spPr/>
        <p:txBody>
          <a:bodyPr/>
          <a:lstStyle/>
          <a:p>
            <a:fld id="{69F7B5B7-02DC-439C-A58F-A6E406A36D8B}" type="slidenum">
              <a:rPr lang="en-US" smtClean="0"/>
            </a:fld>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Slide Number Placeholder 3"/>
          <p:cNvSpPr>
            <a:spLocks noGrp="1"/>
          </p:cNvSpPr>
          <p:nvPr>
            <p:ph type="sldNum" sz="quarter" idx="12"/>
          </p:nvPr>
        </p:nvSpPr>
        <p:spPr/>
        <p:txBody>
          <a:bodyPr/>
          <a:lstStyle/>
          <a:p>
            <a:fld id="{69F7B5B7-02DC-439C-A58F-A6E406A36D8B}" type="slidenum">
              <a:rPr lang="en-US" smtClean="0"/>
            </a:fld>
            <a:endParaRPr lang="en-US"/>
          </a:p>
        </p:txBody>
      </p:sp>
      <p:pic>
        <p:nvPicPr>
          <p:cNvPr id="1026" name="Picture 2" descr="RAD model"/>
          <p:cNvPicPr>
            <a:picLocks noChangeAspect="1" noChangeArrowheads="1"/>
          </p:cNvPicPr>
          <p:nvPr/>
        </p:nvPicPr>
        <p:blipFill>
          <a:blip r:embed="rId1"/>
          <a:srcRect/>
          <a:stretch>
            <a:fillRect/>
          </a:stretch>
        </p:blipFill>
        <p:spPr bwMode="auto">
          <a:xfrm>
            <a:off x="179070" y="101600"/>
            <a:ext cx="8745855" cy="6584950"/>
          </a:xfrm>
          <a:prstGeom prst="rect">
            <a:avLst/>
          </a:prstGeom>
          <a:noFill/>
          <a:ln>
            <a:solidFill>
              <a:schemeClr val="tx1"/>
            </a:solid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329642" cy="6215106"/>
          </a:xfrm>
        </p:spPr>
        <p:txBody>
          <a:bodyPr/>
          <a:lstStyle/>
          <a:p>
            <a:pPr algn="just"/>
            <a:r>
              <a:rPr lang="en-IN" sz="2000" dirty="0" smtClean="0"/>
              <a:t>The phases in the rapid application development (RAD) model are:</a:t>
            </a:r>
            <a:endParaRPr lang="en-IN" sz="2000" dirty="0" smtClean="0"/>
          </a:p>
          <a:p>
            <a:pPr lvl="1" algn="just"/>
            <a:r>
              <a:rPr lang="en-IN" sz="2200" b="1" dirty="0" smtClean="0"/>
              <a:t>Business </a:t>
            </a:r>
            <a:r>
              <a:rPr lang="en-IN" sz="2200" b="1" dirty="0" err="1" smtClean="0"/>
              <a:t>Modeling</a:t>
            </a:r>
            <a:r>
              <a:rPr lang="en-IN" sz="2200" b="1" dirty="0" smtClean="0"/>
              <a:t>:</a:t>
            </a:r>
            <a:r>
              <a:rPr lang="en-IN" sz="2200" dirty="0" smtClean="0"/>
              <a:t> In this phase of development business model should be designed based on the information available from different business activities. </a:t>
            </a:r>
            <a:endParaRPr lang="en-IN" sz="2200" dirty="0" smtClean="0"/>
          </a:p>
          <a:p>
            <a:pPr lvl="1" algn="just"/>
            <a:r>
              <a:rPr lang="en-IN" sz="2200" dirty="0" smtClean="0"/>
              <a:t>Before start</a:t>
            </a:r>
            <a:r>
              <a:rPr lang="en-US" altLang="en-IN" sz="2200" dirty="0" smtClean="0"/>
              <a:t>ing</a:t>
            </a:r>
            <a:r>
              <a:rPr lang="en-IN" sz="2200" dirty="0" smtClean="0"/>
              <a:t> the development there should be a complete picture of business process functionality.</a:t>
            </a:r>
            <a:endParaRPr lang="en-IN" sz="2200" dirty="0" smtClean="0"/>
          </a:p>
          <a:p>
            <a:pPr lvl="1" algn="just"/>
            <a:endParaRPr lang="en-IN" sz="2200" b="1" dirty="0" smtClean="0"/>
          </a:p>
          <a:p>
            <a:pPr lvl="1" algn="just"/>
            <a:r>
              <a:rPr lang="en-IN" sz="2200" b="1" dirty="0" smtClean="0"/>
              <a:t>Data </a:t>
            </a:r>
            <a:r>
              <a:rPr lang="en-IN" sz="2200" b="1" dirty="0" err="1" smtClean="0"/>
              <a:t>Modeling</a:t>
            </a:r>
            <a:r>
              <a:rPr lang="en-IN" sz="2200" b="1" dirty="0" smtClean="0"/>
              <a:t>:</a:t>
            </a:r>
            <a:r>
              <a:rPr lang="en-IN" sz="2200" dirty="0" smtClean="0"/>
              <a:t> Once the business </a:t>
            </a:r>
            <a:r>
              <a:rPr lang="en-IN" sz="2200" dirty="0" err="1" smtClean="0"/>
              <a:t>modeling</a:t>
            </a:r>
            <a:r>
              <a:rPr lang="en-IN" sz="2200" dirty="0" smtClean="0"/>
              <a:t> phase over and all the business analysis completed, all the required and necessary data based on business analysis are identified in data </a:t>
            </a:r>
            <a:r>
              <a:rPr lang="en-IN" sz="2200" dirty="0" err="1" smtClean="0"/>
              <a:t>modeling</a:t>
            </a:r>
            <a:r>
              <a:rPr lang="en-IN" sz="2200" dirty="0" smtClean="0"/>
              <a:t> phase.</a:t>
            </a:r>
            <a:endParaRPr lang="en-IN" sz="2200" dirty="0" smtClean="0"/>
          </a:p>
          <a:p>
            <a:pPr lvl="1" algn="just"/>
            <a:endParaRPr lang="en-IN" sz="2200" b="1" dirty="0" smtClean="0"/>
          </a:p>
          <a:p>
            <a:pPr lvl="1" algn="just"/>
            <a:r>
              <a:rPr lang="en-IN" sz="2200" b="1" dirty="0" smtClean="0"/>
              <a:t>Process </a:t>
            </a:r>
            <a:r>
              <a:rPr lang="en-IN" sz="2200" b="1" dirty="0" err="1" smtClean="0"/>
              <a:t>Modeling</a:t>
            </a:r>
            <a:r>
              <a:rPr lang="en-IN" sz="2200" b="1" dirty="0" smtClean="0"/>
              <a:t>:</a:t>
            </a:r>
            <a:r>
              <a:rPr lang="en-IN" sz="2200" dirty="0" smtClean="0"/>
              <a:t> All the data identified in data </a:t>
            </a:r>
            <a:r>
              <a:rPr lang="en-IN" sz="2200" dirty="0" err="1" smtClean="0"/>
              <a:t>modeling</a:t>
            </a:r>
            <a:r>
              <a:rPr lang="en-IN" sz="2200" dirty="0" smtClean="0"/>
              <a:t> phase are planned to process or implement the identified data to achieve the business functionality flow. In this phase all the data modification process is defined.</a:t>
            </a:r>
            <a:endParaRPr lang="en-IN" sz="2200" dirty="0" smtClean="0"/>
          </a:p>
        </p:txBody>
      </p:sp>
      <p:sp>
        <p:nvSpPr>
          <p:cNvPr id="4" name="Slide Number Placeholder 3"/>
          <p:cNvSpPr>
            <a:spLocks noGrp="1"/>
          </p:cNvSpPr>
          <p:nvPr>
            <p:ph type="sldNum" sz="quarter" idx="12"/>
          </p:nvPr>
        </p:nvSpPr>
        <p:spPr/>
        <p:txBody>
          <a:bodyPr/>
          <a:lstStyle/>
          <a:p>
            <a:fld id="{69F7B5B7-02DC-439C-A58F-A6E406A36D8B}" type="slidenum">
              <a:rPr lang="en-US" smtClean="0"/>
            </a:fld>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IN"/>
              <a:t>RAD (Cond..)</a:t>
            </a:r>
            <a:endParaRPr lang="en-US" altLang="en-IN"/>
          </a:p>
        </p:txBody>
      </p:sp>
      <p:sp>
        <p:nvSpPr>
          <p:cNvPr id="3" name="Content Placeholder 2"/>
          <p:cNvSpPr>
            <a:spLocks noGrp="1"/>
          </p:cNvSpPr>
          <p:nvPr>
            <p:ph idx="1"/>
          </p:nvPr>
        </p:nvSpPr>
        <p:spPr/>
        <p:txBody>
          <a:bodyPr/>
          <a:lstStyle/>
          <a:p>
            <a:pPr lvl="1" algn="just"/>
            <a:r>
              <a:rPr lang="en-IN" sz="2000" b="1" dirty="0" smtClean="0"/>
              <a:t>Application </a:t>
            </a:r>
            <a:r>
              <a:rPr lang="en-IN" sz="2000" b="1" dirty="0" err="1" smtClean="0"/>
              <a:t>Modeling</a:t>
            </a:r>
            <a:r>
              <a:rPr lang="en-IN" sz="2000" b="1" dirty="0" smtClean="0"/>
              <a:t>:</a:t>
            </a:r>
            <a:r>
              <a:rPr lang="en-IN" sz="2000" dirty="0" smtClean="0"/>
              <a:t> In this phase application id developed and coding completed. With help of automation tools all data implemented and processed to work as real time.</a:t>
            </a:r>
            <a:endParaRPr lang="en-IN" sz="2000" dirty="0" smtClean="0"/>
          </a:p>
          <a:p>
            <a:pPr lvl="1" algn="just"/>
            <a:endParaRPr lang="en-IN" sz="2000" b="1" dirty="0" smtClean="0"/>
          </a:p>
          <a:p>
            <a:pPr lvl="1" algn="just"/>
            <a:r>
              <a:rPr lang="en-IN" sz="2000" b="1" dirty="0" smtClean="0"/>
              <a:t>Testing and turnover:</a:t>
            </a:r>
            <a:r>
              <a:rPr lang="en-IN" sz="2000" dirty="0" smtClean="0"/>
              <a:t> All the testing activates are performed to test the developed application.</a:t>
            </a:r>
            <a:endParaRPr lang="en-IN" sz="2000" dirty="0" smtClean="0"/>
          </a:p>
          <a:p>
            <a:pPr algn="just"/>
            <a:endParaRPr lang="en-IN" sz="2000" dirty="0" smtClean="0"/>
          </a:p>
          <a:p>
            <a:endParaRPr lang="en-IN" dirty="0"/>
          </a:p>
        </p:txBody>
      </p:sp>
      <p:sp>
        <p:nvSpPr>
          <p:cNvPr id="4" name="Slide Number Placeholder 3"/>
          <p:cNvSpPr>
            <a:spLocks noGrp="1"/>
          </p:cNvSpPr>
          <p:nvPr>
            <p:ph type="sldNum" sz="quarter" idx="12"/>
          </p:nvPr>
        </p:nvSpPr>
        <p:spPr/>
        <p:txBody>
          <a:bodyPr/>
          <a:lstStyle/>
          <a:p>
            <a:fld id="{69F7B5B7-02DC-439C-A58F-A6E406A36D8B}" type="slidenum">
              <a:rPr lang="en-US" smtClean="0"/>
            </a:fld>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57166"/>
            <a:ext cx="8178800" cy="5700734"/>
          </a:xfrm>
        </p:spPr>
        <p:txBody>
          <a:bodyPr/>
          <a:lstStyle/>
          <a:p>
            <a:r>
              <a:rPr lang="en-IN" sz="2400" b="1" dirty="0" smtClean="0"/>
              <a:t>Advantages of RAD Model:</a:t>
            </a:r>
            <a:endParaRPr lang="en-IN" sz="2400" dirty="0" smtClean="0"/>
          </a:p>
          <a:p>
            <a:pPr lvl="1"/>
            <a:r>
              <a:rPr lang="en-IN" sz="2400" dirty="0" smtClean="0"/>
              <a:t>Fast application development and delivery.</a:t>
            </a:r>
            <a:endParaRPr lang="en-IN" sz="2400" dirty="0" smtClean="0"/>
          </a:p>
          <a:p>
            <a:pPr lvl="1"/>
            <a:r>
              <a:rPr lang="en-IN" sz="2400" dirty="0" smtClean="0"/>
              <a:t>Least testing activity required.</a:t>
            </a:r>
            <a:endParaRPr lang="en-IN" sz="2400" dirty="0" smtClean="0"/>
          </a:p>
          <a:p>
            <a:pPr lvl="1"/>
            <a:r>
              <a:rPr lang="en-IN" sz="2400" dirty="0" smtClean="0"/>
              <a:t>Visualization of progress.</a:t>
            </a:r>
            <a:endParaRPr lang="en-IN" sz="2400" dirty="0" smtClean="0"/>
          </a:p>
          <a:p>
            <a:pPr lvl="1"/>
            <a:r>
              <a:rPr lang="en-IN" sz="2400" dirty="0" smtClean="0"/>
              <a:t>Less resources required.</a:t>
            </a:r>
            <a:endParaRPr lang="en-IN" sz="2400" dirty="0" smtClean="0"/>
          </a:p>
          <a:p>
            <a:pPr lvl="1"/>
            <a:r>
              <a:rPr lang="en-IN" sz="2400" dirty="0" smtClean="0"/>
              <a:t>Review by the client from the very beginning of development so very less chance to miss the requirements.</a:t>
            </a:r>
            <a:endParaRPr lang="en-IN" sz="2400" dirty="0" smtClean="0"/>
          </a:p>
          <a:p>
            <a:pPr lvl="1"/>
            <a:r>
              <a:rPr lang="en-IN" sz="2400" dirty="0" smtClean="0"/>
              <a:t>Very flexible if any changes required.</a:t>
            </a:r>
            <a:endParaRPr lang="en-IN" sz="2400" dirty="0" smtClean="0"/>
          </a:p>
          <a:p>
            <a:pPr lvl="1"/>
            <a:r>
              <a:rPr lang="en-IN" sz="2400" dirty="0" smtClean="0"/>
              <a:t>Cost effective.</a:t>
            </a:r>
            <a:endParaRPr lang="en-IN" sz="2400" dirty="0" smtClean="0"/>
          </a:p>
          <a:p>
            <a:pPr lvl="1"/>
            <a:r>
              <a:rPr lang="en-IN" sz="2400" dirty="0" smtClean="0"/>
              <a:t>Good for small projects.</a:t>
            </a:r>
            <a:endParaRPr lang="en-IN" sz="2400" dirty="0" smtClean="0"/>
          </a:p>
          <a:p>
            <a:endParaRPr lang="en-IN" sz="2400" dirty="0"/>
          </a:p>
        </p:txBody>
      </p:sp>
      <p:sp>
        <p:nvSpPr>
          <p:cNvPr id="4" name="Slide Number Placeholder 3"/>
          <p:cNvSpPr>
            <a:spLocks noGrp="1"/>
          </p:cNvSpPr>
          <p:nvPr>
            <p:ph type="sldNum" sz="quarter" idx="12"/>
          </p:nvPr>
        </p:nvSpPr>
        <p:spPr/>
        <p:txBody>
          <a:bodyPr/>
          <a:lstStyle/>
          <a:p>
            <a:fld id="{69F7B5B7-02DC-439C-A58F-A6E406A36D8B}" type="slidenum">
              <a:rPr lang="en-US" smtClean="0"/>
            </a:fld>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4290"/>
            <a:ext cx="8178800" cy="5843610"/>
          </a:xfrm>
        </p:spPr>
        <p:txBody>
          <a:bodyPr/>
          <a:lstStyle/>
          <a:p>
            <a:r>
              <a:rPr lang="en-IN" sz="2400" b="1" dirty="0" smtClean="0"/>
              <a:t>Disadvantages of RAD Model:</a:t>
            </a:r>
            <a:endParaRPr lang="en-IN" sz="2400" dirty="0" smtClean="0"/>
          </a:p>
          <a:p>
            <a:pPr lvl="1"/>
            <a:r>
              <a:rPr lang="en-IN" sz="2400" dirty="0" smtClean="0"/>
              <a:t>High skilled resources required.</a:t>
            </a:r>
            <a:endParaRPr lang="en-IN" sz="2400" dirty="0" smtClean="0"/>
          </a:p>
          <a:p>
            <a:pPr lvl="1"/>
            <a:r>
              <a:rPr lang="en-IN" sz="2400" dirty="0" smtClean="0"/>
              <a:t>On each development phase client’s feedback required.</a:t>
            </a:r>
            <a:endParaRPr lang="en-IN" sz="2400" dirty="0" smtClean="0"/>
          </a:p>
          <a:p>
            <a:pPr lvl="1"/>
            <a:r>
              <a:rPr lang="en-IN" sz="2400" dirty="0" smtClean="0"/>
              <a:t>Automated code generation is very costly.</a:t>
            </a:r>
            <a:endParaRPr lang="en-IN" sz="2400" dirty="0" smtClean="0"/>
          </a:p>
          <a:p>
            <a:pPr lvl="1"/>
            <a:r>
              <a:rPr lang="en-IN" sz="2400" dirty="0" smtClean="0"/>
              <a:t>Difficult to manage.</a:t>
            </a:r>
            <a:endParaRPr lang="en-IN" sz="2400" dirty="0" smtClean="0"/>
          </a:p>
          <a:p>
            <a:pPr lvl="1"/>
            <a:r>
              <a:rPr lang="en-IN" sz="2400" dirty="0" smtClean="0"/>
              <a:t>Not a good process for long term and big projects.</a:t>
            </a:r>
            <a:endParaRPr lang="en-IN" sz="2400" dirty="0" smtClean="0"/>
          </a:p>
          <a:p>
            <a:pPr lvl="1"/>
            <a:r>
              <a:rPr lang="en-IN" sz="2400" dirty="0" smtClean="0"/>
              <a:t>Proper modularization of project required.</a:t>
            </a:r>
            <a:endParaRPr lang="en-IN" sz="2400" dirty="0" smtClean="0"/>
          </a:p>
          <a:p>
            <a:endParaRPr lang="en-IN" dirty="0"/>
          </a:p>
        </p:txBody>
      </p:sp>
      <p:sp>
        <p:nvSpPr>
          <p:cNvPr id="4" name="Slide Number Placeholder 3"/>
          <p:cNvSpPr>
            <a:spLocks noGrp="1"/>
          </p:cNvSpPr>
          <p:nvPr>
            <p:ph type="sldNum" sz="quarter" idx="12"/>
          </p:nvPr>
        </p:nvSpPr>
        <p:spPr/>
        <p:txBody>
          <a:bodyPr/>
          <a:lstStyle/>
          <a:p>
            <a:fld id="{69F7B5B7-02DC-439C-A58F-A6E406A36D8B}" type="slidenum">
              <a:rPr lang="en-US" smtClean="0"/>
            </a:fld>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sz="quarter" idx="12"/>
          </p:nvPr>
        </p:nvSpPr>
        <p:spPr/>
        <p:txBody>
          <a:bodyPr/>
          <a:p>
            <a:fld id="{69F7B5B7-02DC-439C-A58F-A6E406A36D8B}" type="slidenum">
              <a:rPr lang="en-US"/>
            </a:fld>
            <a:endParaRPr lang="en-US"/>
          </a:p>
        </p:txBody>
      </p:sp>
      <p:sp>
        <p:nvSpPr>
          <p:cNvPr id="52225" name="Rectangle 1"/>
          <p:cNvSpPr>
            <a:spLocks noGrp="1" noChangeArrowheads="1"/>
          </p:cNvSpPr>
          <p:nvPr>
            <p:ph type="title"/>
          </p:nvPr>
        </p:nvSpPr>
        <p:spPr>
          <a:xfrm>
            <a:off x="661035" y="3433445"/>
            <a:ext cx="7771130" cy="1621155"/>
          </a:xfrm>
          <a:ln>
            <a:solidFill>
              <a:schemeClr val="tx1"/>
            </a:solidFill>
          </a:ln>
        </p:spPr>
        <p:txBody>
          <a:bodyPr lIns="18000" tIns="46800" rIns="18000" bIns="46800" anchor="ctr"/>
          <a:p>
            <a:pPr>
              <a:spcBef>
                <a:spcPts val="1000"/>
              </a:spcBef>
            </a:pPr>
            <a:r>
              <a:rPr lang="en-US" altLang="en-IN" dirty="0" smtClean="0">
                <a:solidFill>
                  <a:srgbClr val="C00000"/>
                </a:solidFill>
                <a:sym typeface="+mn-ea"/>
              </a:rPr>
              <a:t>V shaped</a:t>
            </a:r>
            <a:r>
              <a:rPr lang="en-GB" dirty="0">
                <a:solidFill>
                  <a:srgbClr val="C00000"/>
                </a:solidFill>
              </a:rPr>
              <a:t> Model</a:t>
            </a:r>
            <a:endParaRPr lang="en-GB" dirty="0">
              <a:solidFill>
                <a:srgbClr val="C00000"/>
              </a:solidFill>
            </a:endParaRPr>
          </a:p>
        </p:txBody>
      </p:sp>
      <p:sp>
        <p:nvSpPr>
          <p:cNvPr id="5" name="Text Box 4"/>
          <p:cNvSpPr txBox="1"/>
          <p:nvPr/>
        </p:nvSpPr>
        <p:spPr>
          <a:xfrm>
            <a:off x="535305" y="2476500"/>
            <a:ext cx="3931285" cy="460375"/>
          </a:xfrm>
          <a:prstGeom prst="rect">
            <a:avLst/>
          </a:prstGeom>
          <a:noFill/>
        </p:spPr>
        <p:txBody>
          <a:bodyPr wrap="square" rtlCol="0">
            <a:spAutoFit/>
          </a:bodyPr>
          <a:p>
            <a:r>
              <a:rPr lang="en-US" altLang="en-GB"/>
              <a:t>Model-6</a:t>
            </a:r>
            <a:endParaRPr lang="en-US" altLang="en-GB"/>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228600"/>
            <a:ext cx="7772400" cy="557194"/>
          </a:xfrm>
        </p:spPr>
        <p:txBody>
          <a:bodyPr/>
          <a:lstStyle/>
          <a:p>
            <a:br>
              <a:rPr lang="en-IN" sz="2800" dirty="0" smtClean="0"/>
            </a:br>
            <a:br>
              <a:rPr lang="en-IN" sz="2800" dirty="0" smtClean="0"/>
            </a:br>
            <a:br>
              <a:rPr lang="en-IN" sz="2800" dirty="0" smtClean="0"/>
            </a:br>
            <a:br>
              <a:rPr lang="en-IN" dirty="0" smtClean="0"/>
            </a:br>
            <a:r>
              <a:rPr lang="en-IN" dirty="0" smtClean="0"/>
              <a:t> </a:t>
            </a:r>
            <a:r>
              <a:rPr lang="en-IN" sz="3200" dirty="0" smtClean="0"/>
              <a:t>V-Shaped Model</a:t>
            </a:r>
            <a:endParaRPr lang="en-IN" sz="3200" dirty="0"/>
          </a:p>
        </p:txBody>
      </p:sp>
      <p:sp>
        <p:nvSpPr>
          <p:cNvPr id="3" name="Content Placeholder 2"/>
          <p:cNvSpPr>
            <a:spLocks noGrp="1"/>
          </p:cNvSpPr>
          <p:nvPr>
            <p:ph idx="1"/>
          </p:nvPr>
        </p:nvSpPr>
        <p:spPr>
          <a:xfrm>
            <a:off x="457200" y="857232"/>
            <a:ext cx="8178800" cy="5572164"/>
          </a:xfrm>
        </p:spPr>
        <p:txBody>
          <a:bodyPr/>
          <a:lstStyle/>
          <a:p>
            <a:pPr algn="just"/>
            <a:r>
              <a:rPr lang="en-IN" sz="2200" dirty="0" smtClean="0"/>
              <a:t>It is an extension for waterfall model, Instead of moving down in a linear way, the process steps are bent upwards after the coding phase, to form the typical V shape. </a:t>
            </a:r>
            <a:endParaRPr lang="en-IN" sz="2200" dirty="0" smtClean="0"/>
          </a:p>
          <a:p>
            <a:pPr algn="just"/>
            <a:endParaRPr lang="en-IN" sz="2200" dirty="0" smtClean="0"/>
          </a:p>
          <a:p>
            <a:pPr algn="just"/>
            <a:r>
              <a:rPr lang="en-IN" sz="2200" dirty="0" smtClean="0"/>
              <a:t>The major difference between v-shaped model and waterfall model is the early test planning in v-shaped model.</a:t>
            </a:r>
            <a:endParaRPr lang="en-IN" sz="2200" dirty="0"/>
          </a:p>
        </p:txBody>
      </p:sp>
      <p:sp>
        <p:nvSpPr>
          <p:cNvPr id="4" name="Slide Number Placeholder 3"/>
          <p:cNvSpPr>
            <a:spLocks noGrp="1"/>
          </p:cNvSpPr>
          <p:nvPr>
            <p:ph type="sldNum" sz="quarter" idx="12"/>
          </p:nvPr>
        </p:nvSpPr>
        <p:spPr/>
        <p:txBody>
          <a:bodyPr/>
          <a:lstStyle/>
          <a:p>
            <a:fld id="{69F7B5B7-02DC-439C-A58F-A6E406A36D8B}" type="slidenum">
              <a:rPr lang="en-US" smtClean="0"/>
            </a:fld>
            <a:endParaRPr lang="en-US"/>
          </a:p>
        </p:txBody>
      </p:sp>
      <p:pic>
        <p:nvPicPr>
          <p:cNvPr id="2050" name="Picture 2" descr="V-Shaped"/>
          <p:cNvPicPr>
            <a:picLocks noChangeAspect="1" noChangeArrowheads="1"/>
          </p:cNvPicPr>
          <p:nvPr/>
        </p:nvPicPr>
        <p:blipFill>
          <a:blip r:embed="rId1"/>
          <a:srcRect/>
          <a:stretch>
            <a:fillRect/>
          </a:stretch>
        </p:blipFill>
        <p:spPr bwMode="auto">
          <a:xfrm>
            <a:off x="2786050" y="3071810"/>
            <a:ext cx="5934090" cy="3490921"/>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228600"/>
            <a:ext cx="8451880" cy="557194"/>
          </a:xfrm>
        </p:spPr>
        <p:txBody>
          <a:bodyPr/>
          <a:lstStyle/>
          <a:p>
            <a:r>
              <a:rPr lang="en-IN" sz="3200" dirty="0" smtClean="0"/>
              <a:t>Different software life cycle models</a:t>
            </a:r>
            <a:endParaRPr lang="en-IN" sz="3200" dirty="0"/>
          </a:p>
        </p:txBody>
      </p:sp>
      <p:sp>
        <p:nvSpPr>
          <p:cNvPr id="3" name="Content Placeholder 2"/>
          <p:cNvSpPr>
            <a:spLocks noGrp="1"/>
          </p:cNvSpPr>
          <p:nvPr>
            <p:ph idx="1"/>
          </p:nvPr>
        </p:nvSpPr>
        <p:spPr>
          <a:xfrm>
            <a:off x="457200" y="1000108"/>
            <a:ext cx="8178800" cy="5057792"/>
          </a:xfrm>
        </p:spPr>
        <p:txBody>
          <a:bodyPr/>
          <a:lstStyle/>
          <a:p>
            <a:pPr algn="just"/>
            <a:r>
              <a:rPr lang="en-IN" sz="2400" dirty="0" smtClean="0"/>
              <a:t>Many life cycle models have been proposed so far. </a:t>
            </a:r>
            <a:endParaRPr lang="en-IN" sz="2400" dirty="0" smtClean="0"/>
          </a:p>
          <a:p>
            <a:pPr algn="just"/>
            <a:endParaRPr lang="en-IN" sz="2400" dirty="0" smtClean="0"/>
          </a:p>
          <a:p>
            <a:pPr algn="just"/>
            <a:r>
              <a:rPr lang="en-IN" sz="2400" dirty="0" smtClean="0"/>
              <a:t>Each of them has some advantages as well as some disadvantages.</a:t>
            </a:r>
            <a:endParaRPr lang="en-IN" sz="2400" dirty="0" smtClean="0"/>
          </a:p>
          <a:p>
            <a:endParaRPr lang="en-IN" sz="2400" dirty="0" smtClean="0"/>
          </a:p>
          <a:p>
            <a:pPr lvl="1"/>
            <a:r>
              <a:rPr lang="en-IN" sz="2400" dirty="0" smtClean="0"/>
              <a:t>Classical Waterfall Model</a:t>
            </a:r>
            <a:endParaRPr lang="en-IN" sz="2400" dirty="0" smtClean="0"/>
          </a:p>
          <a:p>
            <a:pPr lvl="1"/>
            <a:r>
              <a:rPr lang="en-IN" sz="2400" dirty="0" smtClean="0"/>
              <a:t>Iterative Waterfall Model</a:t>
            </a:r>
            <a:endParaRPr lang="en-IN" sz="2400" dirty="0" smtClean="0"/>
          </a:p>
          <a:p>
            <a:pPr lvl="1"/>
            <a:r>
              <a:rPr lang="en-IN" sz="2400" dirty="0" smtClean="0"/>
              <a:t>Prototyping Model </a:t>
            </a:r>
            <a:endParaRPr lang="en-IN" sz="2400" dirty="0" smtClean="0"/>
          </a:p>
          <a:p>
            <a:pPr lvl="1"/>
            <a:r>
              <a:rPr lang="en-IN" sz="2400" dirty="0" smtClean="0"/>
              <a:t>Evolutionary Model</a:t>
            </a:r>
            <a:endParaRPr lang="en-IN" sz="2400" dirty="0" smtClean="0"/>
          </a:p>
          <a:p>
            <a:pPr lvl="1"/>
            <a:r>
              <a:rPr lang="en-IN" sz="2400" dirty="0" smtClean="0"/>
              <a:t>Spiral Model</a:t>
            </a:r>
            <a:endParaRPr lang="en-IN" sz="2400" dirty="0" smtClean="0"/>
          </a:p>
          <a:p>
            <a:pPr algn="just"/>
            <a:endParaRPr lang="en-IN" sz="2400" dirty="0" smtClean="0"/>
          </a:p>
          <a:p>
            <a:pPr algn="just"/>
            <a:endParaRPr lang="en-IN" sz="2400" dirty="0"/>
          </a:p>
        </p:txBody>
      </p:sp>
      <p:sp>
        <p:nvSpPr>
          <p:cNvPr id="4" name="Slide Number Placeholder 3"/>
          <p:cNvSpPr>
            <a:spLocks noGrp="1"/>
          </p:cNvSpPr>
          <p:nvPr>
            <p:ph type="sldNum" sz="quarter" idx="12"/>
          </p:nvPr>
        </p:nvSpPr>
        <p:spPr/>
        <p:txBody>
          <a:bodyPr/>
          <a:lstStyle/>
          <a:p>
            <a:pPr>
              <a:defRPr/>
            </a:pPr>
            <a:fld id="{62C565AA-0CA9-4319-AB16-8CC2AF3A98BD}" type="slidenum">
              <a:rPr lang="en-US" smtClean="0"/>
            </a:fld>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57166"/>
            <a:ext cx="8178800" cy="6072230"/>
          </a:xfrm>
        </p:spPr>
        <p:txBody>
          <a:bodyPr/>
          <a:lstStyle/>
          <a:p>
            <a:r>
              <a:rPr lang="en-IN" sz="2800" dirty="0" smtClean="0"/>
              <a:t>The usage</a:t>
            </a:r>
            <a:endParaRPr lang="en-IN" sz="2800" dirty="0" smtClean="0"/>
          </a:p>
          <a:p>
            <a:pPr lvl="1"/>
            <a:r>
              <a:rPr lang="en-IN" sz="2400" dirty="0" smtClean="0"/>
              <a:t> Software requirements clearly defined and known</a:t>
            </a:r>
            <a:endParaRPr lang="en-IN" sz="2400" dirty="0" smtClean="0"/>
          </a:p>
          <a:p>
            <a:pPr lvl="1"/>
            <a:r>
              <a:rPr lang="en-IN" sz="2400" dirty="0" smtClean="0"/>
              <a:t>Software development technologies and tools is well-known</a:t>
            </a:r>
            <a:endParaRPr lang="en-IN" sz="2400" dirty="0" smtClean="0"/>
          </a:p>
          <a:p>
            <a:endParaRPr lang="en-IN" sz="2400" b="1" dirty="0" smtClean="0"/>
          </a:p>
          <a:p>
            <a:r>
              <a:rPr lang="en-IN" sz="2400" b="1" dirty="0" smtClean="0"/>
              <a:t>Advantages</a:t>
            </a:r>
            <a:endParaRPr lang="en-IN" sz="2400" b="1" dirty="0" smtClean="0"/>
          </a:p>
          <a:p>
            <a:pPr lvl="1" algn="just"/>
            <a:r>
              <a:rPr lang="en-IN" sz="2200" dirty="0" smtClean="0"/>
              <a:t>Simple and easy to use. </a:t>
            </a:r>
            <a:endParaRPr lang="en-IN" sz="2200" dirty="0" smtClean="0"/>
          </a:p>
          <a:p>
            <a:pPr lvl="1" algn="just"/>
            <a:r>
              <a:rPr lang="en-IN" sz="2200" dirty="0" smtClean="0"/>
              <a:t>Each phase has specific deliverables. </a:t>
            </a:r>
            <a:endParaRPr lang="en-IN" sz="2200" dirty="0" smtClean="0"/>
          </a:p>
          <a:p>
            <a:pPr lvl="1" algn="just"/>
            <a:r>
              <a:rPr lang="en-IN" sz="2200" dirty="0" smtClean="0"/>
              <a:t>Higher chance of success over the waterfall model due to the development of test plans early on during the life cycle.</a:t>
            </a:r>
            <a:endParaRPr lang="en-IN" sz="2200" dirty="0" smtClean="0"/>
          </a:p>
          <a:p>
            <a:pPr lvl="1" algn="just"/>
            <a:r>
              <a:rPr lang="en-IN" sz="2200" dirty="0" smtClean="0"/>
              <a:t>Works well for where requirements are easily understood. </a:t>
            </a:r>
            <a:endParaRPr lang="en-IN" sz="2200" dirty="0" smtClean="0"/>
          </a:p>
          <a:p>
            <a:pPr lvl="1" algn="just"/>
            <a:r>
              <a:rPr lang="en-IN" sz="2200" dirty="0" smtClean="0"/>
              <a:t>Verification and validation of the product in early stages of product development</a:t>
            </a:r>
            <a:endParaRPr lang="en-IN" sz="2200" dirty="0"/>
          </a:p>
        </p:txBody>
      </p:sp>
      <p:sp>
        <p:nvSpPr>
          <p:cNvPr id="4" name="Slide Number Placeholder 3"/>
          <p:cNvSpPr>
            <a:spLocks noGrp="1"/>
          </p:cNvSpPr>
          <p:nvPr>
            <p:ph type="sldNum" sz="quarter" idx="12"/>
          </p:nvPr>
        </p:nvSpPr>
        <p:spPr/>
        <p:txBody>
          <a:bodyPr/>
          <a:lstStyle/>
          <a:p>
            <a:fld id="{69F7B5B7-02DC-439C-A58F-A6E406A36D8B}" type="slidenum">
              <a:rPr lang="en-US" smtClean="0"/>
            </a:fld>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228600"/>
            <a:ext cx="7772400" cy="485756"/>
          </a:xfrm>
        </p:spPr>
        <p:txBody>
          <a:bodyPr/>
          <a:lstStyle/>
          <a:p>
            <a:r>
              <a:rPr lang="en-IN" sz="3200" b="1" dirty="0" smtClean="0"/>
              <a:t>Disadvantages</a:t>
            </a:r>
            <a:endParaRPr lang="en-IN" sz="3200" dirty="0"/>
          </a:p>
        </p:txBody>
      </p:sp>
      <p:sp>
        <p:nvSpPr>
          <p:cNvPr id="3" name="Content Placeholder 2"/>
          <p:cNvSpPr>
            <a:spLocks noGrp="1"/>
          </p:cNvSpPr>
          <p:nvPr>
            <p:ph idx="1"/>
          </p:nvPr>
        </p:nvSpPr>
        <p:spPr>
          <a:xfrm>
            <a:off x="457200" y="857232"/>
            <a:ext cx="8178800" cy="4500594"/>
          </a:xfrm>
        </p:spPr>
        <p:txBody>
          <a:bodyPr/>
          <a:lstStyle/>
          <a:p>
            <a:pPr algn="just"/>
            <a:r>
              <a:rPr lang="en-IN" sz="2200" dirty="0" smtClean="0"/>
              <a:t>Very inflexible, like the waterfall model.</a:t>
            </a:r>
            <a:endParaRPr lang="en-IN" sz="2200" dirty="0" smtClean="0"/>
          </a:p>
          <a:p>
            <a:pPr algn="just"/>
            <a:endParaRPr lang="en-IN" sz="2200" dirty="0" smtClean="0"/>
          </a:p>
          <a:p>
            <a:pPr algn="just"/>
            <a:r>
              <a:rPr lang="en-IN" sz="2200" dirty="0" smtClean="0"/>
              <a:t>Little flexibility and adjusting scope is difficult and expensive.</a:t>
            </a:r>
            <a:endParaRPr lang="en-IN" sz="2200" dirty="0" smtClean="0"/>
          </a:p>
          <a:p>
            <a:pPr algn="just"/>
            <a:endParaRPr lang="en-IN" sz="2200" dirty="0" smtClean="0"/>
          </a:p>
          <a:p>
            <a:pPr algn="just"/>
            <a:r>
              <a:rPr lang="en-IN" sz="2200" dirty="0" smtClean="0"/>
              <a:t>Software is developed during the implementation phase, so no early prototypes of the software are produced.</a:t>
            </a:r>
            <a:endParaRPr lang="en-IN" sz="2200" dirty="0" smtClean="0"/>
          </a:p>
          <a:p>
            <a:pPr algn="just"/>
            <a:endParaRPr lang="en-IN" sz="2200" dirty="0" smtClean="0"/>
          </a:p>
          <a:p>
            <a:pPr algn="just"/>
            <a:r>
              <a:rPr lang="en-IN" sz="2200" dirty="0" smtClean="0"/>
              <a:t>Model doesn’t provide a clear path for problems found during testing phases.</a:t>
            </a:r>
            <a:endParaRPr lang="en-IN" sz="2200" dirty="0" smtClean="0"/>
          </a:p>
          <a:p>
            <a:pPr algn="just"/>
            <a:endParaRPr lang="en-IN" sz="2200" dirty="0" smtClean="0"/>
          </a:p>
          <a:p>
            <a:pPr algn="just"/>
            <a:r>
              <a:rPr lang="en-IN" sz="2200" dirty="0" smtClean="0"/>
              <a:t>Costly and required more time, in addition to detailed plan</a:t>
            </a:r>
            <a:endParaRPr lang="en-IN" sz="2200" dirty="0"/>
          </a:p>
        </p:txBody>
      </p:sp>
      <p:sp>
        <p:nvSpPr>
          <p:cNvPr id="4" name="Slide Number Placeholder 3"/>
          <p:cNvSpPr>
            <a:spLocks noGrp="1"/>
          </p:cNvSpPr>
          <p:nvPr>
            <p:ph type="sldNum" sz="quarter" idx="12"/>
          </p:nvPr>
        </p:nvSpPr>
        <p:spPr/>
        <p:txBody>
          <a:bodyPr/>
          <a:lstStyle/>
          <a:p>
            <a:fld id="{69F7B5B7-02DC-439C-A58F-A6E406A36D8B}" type="slidenum">
              <a:rPr lang="en-US" smtClean="0"/>
            </a:fld>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sz="quarter" idx="12"/>
          </p:nvPr>
        </p:nvSpPr>
        <p:spPr/>
        <p:txBody>
          <a:bodyPr/>
          <a:p>
            <a:fld id="{69F7B5B7-02DC-439C-A58F-A6E406A36D8B}" type="slidenum">
              <a:rPr lang="en-US"/>
            </a:fld>
            <a:endParaRPr lang="en-US"/>
          </a:p>
        </p:txBody>
      </p:sp>
      <p:sp>
        <p:nvSpPr>
          <p:cNvPr id="52225" name="Rectangle 1"/>
          <p:cNvSpPr>
            <a:spLocks noGrp="1" noChangeArrowheads="1"/>
          </p:cNvSpPr>
          <p:nvPr>
            <p:ph type="title"/>
          </p:nvPr>
        </p:nvSpPr>
        <p:spPr>
          <a:xfrm>
            <a:off x="661035" y="3433445"/>
            <a:ext cx="7771130" cy="1621155"/>
          </a:xfrm>
          <a:ln>
            <a:solidFill>
              <a:schemeClr val="tx1"/>
            </a:solidFill>
          </a:ln>
        </p:spPr>
        <p:txBody>
          <a:bodyPr lIns="18000" tIns="46800" rIns="18000" bIns="46800" anchor="ctr"/>
          <a:p>
            <a:pPr>
              <a:spcBef>
                <a:spcPts val="1000"/>
              </a:spcBef>
            </a:pPr>
            <a:r>
              <a:rPr lang="en-US" altLang="en-IN" dirty="0" smtClean="0">
                <a:solidFill>
                  <a:srgbClr val="C00000"/>
                </a:solidFill>
                <a:sym typeface="+mn-ea"/>
              </a:rPr>
              <a:t>Agile</a:t>
            </a:r>
            <a:r>
              <a:rPr lang="en-GB" dirty="0">
                <a:solidFill>
                  <a:srgbClr val="C00000"/>
                </a:solidFill>
              </a:rPr>
              <a:t> Model</a:t>
            </a:r>
            <a:endParaRPr lang="en-GB" dirty="0">
              <a:solidFill>
                <a:srgbClr val="C00000"/>
              </a:solidFill>
            </a:endParaRPr>
          </a:p>
        </p:txBody>
      </p:sp>
      <p:sp>
        <p:nvSpPr>
          <p:cNvPr id="5" name="Text Box 4"/>
          <p:cNvSpPr txBox="1"/>
          <p:nvPr/>
        </p:nvSpPr>
        <p:spPr>
          <a:xfrm>
            <a:off x="535305" y="2476500"/>
            <a:ext cx="3931285" cy="460375"/>
          </a:xfrm>
          <a:prstGeom prst="rect">
            <a:avLst/>
          </a:prstGeom>
          <a:noFill/>
        </p:spPr>
        <p:txBody>
          <a:bodyPr wrap="square" rtlCol="0">
            <a:spAutoFit/>
          </a:bodyPr>
          <a:p>
            <a:r>
              <a:rPr lang="en-US" altLang="en-GB"/>
              <a:t>Model-7</a:t>
            </a:r>
            <a:endParaRPr lang="en-US" altLang="en-GB"/>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228600"/>
            <a:ext cx="7772400" cy="485756"/>
          </a:xfrm>
        </p:spPr>
        <p:txBody>
          <a:bodyPr/>
          <a:lstStyle/>
          <a:p>
            <a:r>
              <a:rPr lang="en-IN" dirty="0" smtClean="0"/>
              <a:t>Agile Model</a:t>
            </a:r>
            <a:endParaRPr lang="en-IN" dirty="0"/>
          </a:p>
        </p:txBody>
      </p:sp>
      <p:sp>
        <p:nvSpPr>
          <p:cNvPr id="3" name="Content Placeholder 2"/>
          <p:cNvSpPr>
            <a:spLocks noGrp="1"/>
          </p:cNvSpPr>
          <p:nvPr>
            <p:ph idx="1"/>
          </p:nvPr>
        </p:nvSpPr>
        <p:spPr>
          <a:xfrm>
            <a:off x="214282" y="857232"/>
            <a:ext cx="8421718" cy="5643602"/>
          </a:xfrm>
        </p:spPr>
        <p:txBody>
          <a:bodyPr/>
          <a:lstStyle/>
          <a:p>
            <a:pPr algn="just"/>
            <a:r>
              <a:rPr lang="en-IN" sz="2200" b="1" dirty="0" smtClean="0"/>
              <a:t>Combination of iterative and incremental process models with focus on process adaptability and customer satisfaction by rapid delivery of working software product.</a:t>
            </a:r>
            <a:endParaRPr lang="en-IN" sz="2200" b="1" dirty="0" smtClean="0"/>
          </a:p>
          <a:p>
            <a:pPr algn="just"/>
            <a:r>
              <a:rPr lang="en-IN" sz="2200" dirty="0" smtClean="0"/>
              <a:t>Agile Methods break the product into small incremental builds. </a:t>
            </a:r>
            <a:endParaRPr lang="en-IN" sz="2200" dirty="0" smtClean="0"/>
          </a:p>
          <a:p>
            <a:pPr algn="just"/>
            <a:endParaRPr lang="en-IN" sz="2200" dirty="0" smtClean="0"/>
          </a:p>
          <a:p>
            <a:pPr algn="just"/>
            <a:r>
              <a:rPr lang="en-IN" sz="2200" dirty="0" smtClean="0"/>
              <a:t>These builds are provided in iterations. </a:t>
            </a:r>
            <a:r>
              <a:rPr lang="en-IN" sz="2200" b="1" dirty="0" smtClean="0"/>
              <a:t>Each iteration typically lasts from about one to three weeks. </a:t>
            </a:r>
            <a:endParaRPr lang="en-IN" sz="2200" b="1" dirty="0" smtClean="0"/>
          </a:p>
          <a:p>
            <a:pPr algn="just"/>
            <a:endParaRPr lang="en-IN" sz="2200" dirty="0" smtClean="0"/>
          </a:p>
          <a:p>
            <a:pPr algn="just"/>
            <a:r>
              <a:rPr lang="en-IN" sz="2200" dirty="0" smtClean="0"/>
              <a:t>Every iteration involves </a:t>
            </a:r>
            <a:r>
              <a:rPr lang="en-IN" sz="2200" b="1" dirty="0" smtClean="0"/>
              <a:t>cross functional teams </a:t>
            </a:r>
            <a:r>
              <a:rPr lang="en-IN" sz="2200" dirty="0" smtClean="0"/>
              <a:t>working simultaneously on various areas like planning, requirements analysis, design, coding, unit testing, and acceptance testing.</a:t>
            </a:r>
            <a:endParaRPr lang="en-IN" sz="2200" dirty="0" smtClean="0"/>
          </a:p>
          <a:p>
            <a:pPr algn="just"/>
            <a:endParaRPr lang="en-IN" sz="2200" dirty="0" smtClean="0"/>
          </a:p>
          <a:p>
            <a:pPr algn="just"/>
            <a:r>
              <a:rPr lang="en-IN" sz="2200" dirty="0" smtClean="0"/>
              <a:t>At the end of the</a:t>
            </a:r>
            <a:r>
              <a:rPr lang="en-IN" sz="2200" b="1" dirty="0" smtClean="0"/>
              <a:t> iteration a working product is displayed to the customer</a:t>
            </a:r>
            <a:r>
              <a:rPr lang="en-IN" sz="2200" dirty="0" smtClean="0"/>
              <a:t> and important stakeholders.</a:t>
            </a:r>
            <a:endParaRPr lang="en-IN" sz="2200" dirty="0" smtClean="0"/>
          </a:p>
          <a:p>
            <a:pPr algn="just"/>
            <a:endParaRPr lang="en-IN" sz="2200" dirty="0"/>
          </a:p>
        </p:txBody>
      </p:sp>
      <p:sp>
        <p:nvSpPr>
          <p:cNvPr id="4" name="Slide Number Placeholder 3"/>
          <p:cNvSpPr>
            <a:spLocks noGrp="1"/>
          </p:cNvSpPr>
          <p:nvPr>
            <p:ph type="sldNum" sz="quarter" idx="12"/>
          </p:nvPr>
        </p:nvSpPr>
        <p:spPr/>
        <p:txBody>
          <a:bodyPr/>
          <a:lstStyle/>
          <a:p>
            <a:fld id="{69F7B5B7-02DC-439C-A58F-A6E406A36D8B}" type="slidenum">
              <a:rPr lang="en-US" smtClean="0"/>
            </a:fld>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4" name="Slide Number Placeholder 3"/>
          <p:cNvSpPr>
            <a:spLocks noGrp="1"/>
          </p:cNvSpPr>
          <p:nvPr>
            <p:ph type="sldNum" sz="quarter" idx="12"/>
          </p:nvPr>
        </p:nvSpPr>
        <p:spPr/>
        <p:txBody>
          <a:bodyPr/>
          <a:lstStyle/>
          <a:p>
            <a:fld id="{69F7B5B7-02DC-439C-A58F-A6E406A36D8B}" type="slidenum">
              <a:rPr lang="en-US" smtClean="0"/>
            </a:fld>
            <a:endParaRPr lang="en-US"/>
          </a:p>
        </p:txBody>
      </p:sp>
      <p:sp>
        <p:nvSpPr>
          <p:cNvPr id="132098" name="AutoShape 2" descr="SDLC Agile Model"/>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en-IN"/>
          </a:p>
        </p:txBody>
      </p:sp>
      <p:pic>
        <p:nvPicPr>
          <p:cNvPr id="132100" name="Picture 4" descr="SDLC Agile Model"/>
          <p:cNvPicPr>
            <a:picLocks noChangeAspect="1" noChangeArrowheads="1"/>
          </p:cNvPicPr>
          <p:nvPr/>
        </p:nvPicPr>
        <p:blipFill>
          <a:blip r:embed="rId1"/>
          <a:srcRect/>
          <a:stretch>
            <a:fillRect/>
          </a:stretch>
        </p:blipFill>
        <p:spPr bwMode="auto">
          <a:xfrm>
            <a:off x="357158" y="785794"/>
            <a:ext cx="8358246" cy="5429288"/>
          </a:xfrm>
          <a:prstGeom prst="rect">
            <a:avLst/>
          </a:prstGeom>
          <a:noFill/>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500042"/>
            <a:ext cx="7772400" cy="414318"/>
          </a:xfrm>
        </p:spPr>
        <p:txBody>
          <a:bodyPr/>
          <a:lstStyle/>
          <a:p>
            <a:r>
              <a:rPr lang="en-IN" dirty="0" smtClean="0"/>
              <a:t>Advantages</a:t>
            </a:r>
            <a:endParaRPr lang="en-IN" dirty="0"/>
          </a:p>
        </p:txBody>
      </p:sp>
      <p:sp>
        <p:nvSpPr>
          <p:cNvPr id="3" name="Content Placeholder 2"/>
          <p:cNvSpPr>
            <a:spLocks noGrp="1"/>
          </p:cNvSpPr>
          <p:nvPr>
            <p:ph idx="1"/>
          </p:nvPr>
        </p:nvSpPr>
        <p:spPr>
          <a:xfrm>
            <a:off x="428625" y="1757029"/>
            <a:ext cx="8178800" cy="5286412"/>
          </a:xfrm>
        </p:spPr>
        <p:txBody>
          <a:bodyPr/>
          <a:lstStyle/>
          <a:p>
            <a:pPr algn="just"/>
            <a:r>
              <a:rPr lang="en-IN" sz="2400" b="1" dirty="0" smtClean="0"/>
              <a:t>Is a very realistic approach</a:t>
            </a:r>
            <a:r>
              <a:rPr lang="en-IN" sz="2400" dirty="0" smtClean="0"/>
              <a:t> to software development</a:t>
            </a:r>
            <a:endParaRPr lang="en-IN" sz="2400" dirty="0" smtClean="0"/>
          </a:p>
          <a:p>
            <a:pPr algn="just"/>
            <a:r>
              <a:rPr lang="en-IN" sz="2400" b="1" dirty="0" smtClean="0"/>
              <a:t>Promotes teamwork</a:t>
            </a:r>
            <a:r>
              <a:rPr lang="en-IN" sz="2400" dirty="0" smtClean="0"/>
              <a:t> and cross training.</a:t>
            </a:r>
            <a:endParaRPr lang="en-IN" sz="2400" dirty="0" smtClean="0"/>
          </a:p>
          <a:p>
            <a:pPr algn="just"/>
            <a:r>
              <a:rPr lang="en-IN" sz="2400" b="1" dirty="0" smtClean="0"/>
              <a:t>Functionality can be developed rapidly and demonstrated.</a:t>
            </a:r>
            <a:endParaRPr lang="en-IN" sz="2400" dirty="0" smtClean="0"/>
          </a:p>
          <a:p>
            <a:pPr algn="just"/>
            <a:r>
              <a:rPr lang="en-IN" sz="2400" dirty="0" smtClean="0"/>
              <a:t>Resource requirements are minimum.</a:t>
            </a:r>
            <a:endParaRPr lang="en-IN" sz="2400" dirty="0" smtClean="0"/>
          </a:p>
          <a:p>
            <a:pPr algn="just"/>
            <a:r>
              <a:rPr lang="en-IN" sz="2400" dirty="0" smtClean="0"/>
              <a:t>Delivers early partial working solutions.</a:t>
            </a:r>
            <a:endParaRPr lang="en-IN" sz="2400" dirty="0" smtClean="0"/>
          </a:p>
          <a:p>
            <a:pPr algn="just"/>
            <a:r>
              <a:rPr lang="en-IN" sz="2400" dirty="0" smtClean="0"/>
              <a:t>Good model for environments that change steadily.</a:t>
            </a:r>
            <a:endParaRPr lang="en-IN" sz="2400" dirty="0" smtClean="0"/>
          </a:p>
          <a:p>
            <a:pPr algn="just"/>
            <a:r>
              <a:rPr lang="en-IN" sz="2400" dirty="0" smtClean="0"/>
              <a:t>Minimal rules, documentation easily employed.</a:t>
            </a:r>
            <a:endParaRPr lang="en-IN" sz="2400" dirty="0" smtClean="0"/>
          </a:p>
          <a:p>
            <a:pPr algn="just"/>
            <a:r>
              <a:rPr lang="en-IN" sz="2400" dirty="0" smtClean="0"/>
              <a:t>Enables concurrent development and delivery within an overall planned context.</a:t>
            </a:r>
            <a:endParaRPr lang="en-IN" sz="2400" dirty="0" smtClean="0"/>
          </a:p>
          <a:p>
            <a:pPr algn="just"/>
            <a:endParaRPr lang="en-IN" sz="2400" dirty="0"/>
          </a:p>
        </p:txBody>
      </p:sp>
      <p:sp>
        <p:nvSpPr>
          <p:cNvPr id="4" name="Slide Number Placeholder 3"/>
          <p:cNvSpPr>
            <a:spLocks noGrp="1"/>
          </p:cNvSpPr>
          <p:nvPr>
            <p:ph type="sldNum" sz="quarter" idx="12"/>
          </p:nvPr>
        </p:nvSpPr>
        <p:spPr/>
        <p:txBody>
          <a:bodyPr/>
          <a:lstStyle/>
          <a:p>
            <a:fld id="{69F7B5B7-02DC-439C-A58F-A6E406A36D8B}" type="slidenum">
              <a:rPr lang="en-US" smtClean="0"/>
            </a:fld>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228600"/>
            <a:ext cx="7772400" cy="485756"/>
          </a:xfrm>
        </p:spPr>
        <p:txBody>
          <a:bodyPr/>
          <a:lstStyle/>
          <a:p>
            <a:r>
              <a:rPr lang="en-IN" dirty="0" smtClean="0"/>
              <a:t>Disadvantages</a:t>
            </a:r>
            <a:endParaRPr lang="en-IN" dirty="0"/>
          </a:p>
        </p:txBody>
      </p:sp>
      <p:sp>
        <p:nvSpPr>
          <p:cNvPr id="3" name="Content Placeholder 2"/>
          <p:cNvSpPr>
            <a:spLocks noGrp="1"/>
          </p:cNvSpPr>
          <p:nvPr>
            <p:ph idx="1"/>
          </p:nvPr>
        </p:nvSpPr>
        <p:spPr>
          <a:xfrm>
            <a:off x="457200" y="857232"/>
            <a:ext cx="8178800" cy="5200668"/>
          </a:xfrm>
        </p:spPr>
        <p:txBody>
          <a:bodyPr/>
          <a:lstStyle/>
          <a:p>
            <a:r>
              <a:rPr lang="en-IN" sz="2000" dirty="0" smtClean="0"/>
              <a:t>Not suitable for </a:t>
            </a:r>
            <a:r>
              <a:rPr lang="en-IN" sz="2000" b="1" dirty="0" smtClean="0"/>
              <a:t>handling complex dependencies.</a:t>
            </a:r>
            <a:endParaRPr lang="en-IN" sz="2000" dirty="0" smtClean="0"/>
          </a:p>
          <a:p>
            <a:endParaRPr lang="en-IN" sz="2000" dirty="0" smtClean="0"/>
          </a:p>
          <a:p>
            <a:r>
              <a:rPr lang="en-IN" sz="2000" dirty="0" smtClean="0"/>
              <a:t>An overall plan, an agile leader and agile PM practice is a must without which it will not work.</a:t>
            </a:r>
            <a:endParaRPr lang="en-IN" sz="2000" dirty="0" smtClean="0"/>
          </a:p>
          <a:p>
            <a:endParaRPr lang="en-IN" sz="2000" dirty="0" smtClean="0"/>
          </a:p>
          <a:p>
            <a:r>
              <a:rPr lang="en-IN" sz="2000" dirty="0" smtClean="0"/>
              <a:t>Strict delivery management dictates the scope, functionality to be delivered, and adjustments to meet the deadlines.</a:t>
            </a:r>
            <a:endParaRPr lang="en-IN" sz="2000" dirty="0" smtClean="0"/>
          </a:p>
          <a:p>
            <a:endParaRPr lang="en-IN" sz="2000" dirty="0" smtClean="0"/>
          </a:p>
          <a:p>
            <a:r>
              <a:rPr lang="en-IN" sz="2000" b="1" dirty="0" smtClean="0"/>
              <a:t>Depends heavily on customer interaction</a:t>
            </a:r>
            <a:r>
              <a:rPr lang="en-IN" sz="2000" dirty="0" smtClean="0"/>
              <a:t>, so if customer is not clear, team can be driven in the wrong direction.</a:t>
            </a:r>
            <a:endParaRPr lang="en-IN" sz="2000" dirty="0" smtClean="0"/>
          </a:p>
          <a:p>
            <a:endParaRPr lang="en-IN" sz="2000" dirty="0" smtClean="0"/>
          </a:p>
          <a:p>
            <a:r>
              <a:rPr lang="en-IN" sz="2000" dirty="0" smtClean="0"/>
              <a:t>There is very</a:t>
            </a:r>
            <a:r>
              <a:rPr lang="en-IN" sz="2000" b="1" dirty="0" smtClean="0"/>
              <a:t> high individual dependency</a:t>
            </a:r>
            <a:r>
              <a:rPr lang="en-IN" sz="2000" dirty="0" smtClean="0"/>
              <a:t>, since there is minimum documentation generated.</a:t>
            </a:r>
            <a:endParaRPr lang="en-IN" sz="2000" dirty="0" smtClean="0"/>
          </a:p>
          <a:p>
            <a:endParaRPr lang="en-IN" sz="2000" dirty="0" smtClean="0"/>
          </a:p>
          <a:p>
            <a:r>
              <a:rPr lang="en-IN" sz="2000" dirty="0" smtClean="0"/>
              <a:t>Transfer of technology to new team members may be quite challenging due to lack of documentation.</a:t>
            </a:r>
            <a:endParaRPr lang="en-IN" sz="2000" dirty="0" smtClean="0"/>
          </a:p>
          <a:p>
            <a:endParaRPr lang="en-IN" sz="2000" dirty="0"/>
          </a:p>
        </p:txBody>
      </p:sp>
      <p:sp>
        <p:nvSpPr>
          <p:cNvPr id="4" name="Slide Number Placeholder 3"/>
          <p:cNvSpPr>
            <a:spLocks noGrp="1"/>
          </p:cNvSpPr>
          <p:nvPr>
            <p:ph type="sldNum" sz="quarter" idx="12"/>
          </p:nvPr>
        </p:nvSpPr>
        <p:spPr/>
        <p:txBody>
          <a:bodyPr/>
          <a:lstStyle/>
          <a:p>
            <a:fld id="{69F7B5B7-02DC-439C-A58F-A6E406A36D8B}" type="slidenum">
              <a:rPr lang="en-US" smtClean="0"/>
            </a:fld>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CCA2214-80C8-48AF-B375-460B94F763A1}" type="slidenum">
              <a:rPr lang="en-US"/>
            </a:fld>
            <a:endParaRPr lang="en-US"/>
          </a:p>
        </p:txBody>
      </p:sp>
      <p:sp>
        <p:nvSpPr>
          <p:cNvPr id="66561" name="Rectangle 1"/>
          <p:cNvSpPr>
            <a:spLocks noGrp="1" noChangeArrowheads="1"/>
          </p:cNvSpPr>
          <p:nvPr>
            <p:ph type="title"/>
          </p:nvPr>
        </p:nvSpPr>
        <p:spPr>
          <a:xfrm>
            <a:off x="406400" y="228600"/>
            <a:ext cx="7770813" cy="1141413"/>
          </a:xfrm>
        </p:spPr>
        <p:txBody>
          <a:bodyPr lIns="18000" tIns="46800" rIns="18000" bIns="46800" anchor="ctr"/>
          <a:lstStyle/>
          <a:p>
            <a:pPr>
              <a:spcBef>
                <a:spcPts val="725"/>
              </a:spcBef>
            </a:pPr>
            <a:r>
              <a:rPr lang="en-GB" sz="3200">
                <a:solidFill>
                  <a:srgbClr val="0033CC"/>
                </a:solidFill>
              </a:rPr>
              <a:t>Comparison of Different Life Cycle Models</a:t>
            </a:r>
            <a:endParaRPr lang="en-GB" sz="3200">
              <a:solidFill>
                <a:srgbClr val="0033CC"/>
              </a:solidFill>
            </a:endParaRPr>
          </a:p>
        </p:txBody>
      </p:sp>
      <p:sp>
        <p:nvSpPr>
          <p:cNvPr id="66562" name="Rectangle 2"/>
          <p:cNvSpPr>
            <a:spLocks noGrp="1" noChangeArrowheads="1"/>
          </p:cNvSpPr>
          <p:nvPr>
            <p:ph type="body" idx="1"/>
          </p:nvPr>
        </p:nvSpPr>
        <p:spPr>
          <a:xfrm>
            <a:off x="685800" y="1447800"/>
            <a:ext cx="7770813" cy="4179888"/>
          </a:xfrm>
        </p:spPr>
        <p:txBody>
          <a:bodyPr lIns="18000" tIns="46800" rIns="18000" bIns="46800"/>
          <a:lstStyle/>
          <a:p>
            <a:pPr>
              <a:spcBef>
                <a:spcPts val="1000"/>
              </a:spcBef>
            </a:pPr>
            <a:r>
              <a:rPr lang="en-GB" sz="2400" b="1" dirty="0"/>
              <a:t>Iterative waterfall model</a:t>
            </a:r>
            <a:endParaRPr lang="en-GB" sz="2400" b="1" dirty="0"/>
          </a:p>
          <a:p>
            <a:pPr lvl="1">
              <a:spcBef>
                <a:spcPts val="725"/>
              </a:spcBef>
            </a:pPr>
            <a:r>
              <a:rPr lang="en-GB" sz="2400" dirty="0"/>
              <a:t>most widely used model. </a:t>
            </a:r>
            <a:endParaRPr lang="en-GB" sz="2400" dirty="0"/>
          </a:p>
          <a:p>
            <a:pPr lvl="1">
              <a:spcBef>
                <a:spcPts val="725"/>
              </a:spcBef>
            </a:pPr>
            <a:r>
              <a:rPr lang="en-GB" sz="2400" dirty="0"/>
              <a:t>But, suitable only for</a:t>
            </a:r>
            <a:r>
              <a:rPr lang="en-GB" sz="2400" b="1" dirty="0"/>
              <a:t> well-understood problems. </a:t>
            </a:r>
            <a:endParaRPr lang="en-GB" sz="2400" b="1" dirty="0"/>
          </a:p>
          <a:p>
            <a:pPr>
              <a:spcBef>
                <a:spcPts val="1000"/>
              </a:spcBef>
            </a:pPr>
            <a:endParaRPr lang="en-GB" sz="2400" b="1" dirty="0" smtClean="0"/>
          </a:p>
          <a:p>
            <a:pPr>
              <a:spcBef>
                <a:spcPts val="1000"/>
              </a:spcBef>
            </a:pPr>
            <a:r>
              <a:rPr lang="en-GB" sz="2400" b="1" dirty="0" smtClean="0"/>
              <a:t>Prototype </a:t>
            </a:r>
            <a:r>
              <a:rPr lang="en-GB" sz="2400" b="1" dirty="0"/>
              <a:t>model is suitable for projects not well understood:</a:t>
            </a:r>
            <a:endParaRPr lang="en-GB" sz="2400" b="1" dirty="0"/>
          </a:p>
          <a:p>
            <a:pPr lvl="1">
              <a:spcBef>
                <a:spcPts val="725"/>
              </a:spcBef>
            </a:pPr>
            <a:r>
              <a:rPr lang="en-GB" sz="2400" b="1" dirty="0"/>
              <a:t>user requirements</a:t>
            </a:r>
            <a:endParaRPr lang="en-GB" sz="2400" b="1" dirty="0"/>
          </a:p>
          <a:p>
            <a:pPr lvl="1">
              <a:spcBef>
                <a:spcPts val="725"/>
              </a:spcBef>
            </a:pPr>
            <a:r>
              <a:rPr lang="en-GB" sz="2400" b="1" dirty="0"/>
              <a:t>technical aspects</a:t>
            </a:r>
            <a:endParaRPr lang="en-GB" sz="2400" b="1"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6A17884C-9A44-44B5-A4BD-11C67ED4F897}" type="slidenum">
              <a:rPr lang="en-US"/>
            </a:fld>
            <a:endParaRPr lang="en-US"/>
          </a:p>
        </p:txBody>
      </p:sp>
      <p:sp>
        <p:nvSpPr>
          <p:cNvPr id="67585" name="Rectangle 1"/>
          <p:cNvSpPr>
            <a:spLocks noGrp="1" noChangeArrowheads="1"/>
          </p:cNvSpPr>
          <p:nvPr>
            <p:ph type="title"/>
          </p:nvPr>
        </p:nvSpPr>
        <p:spPr>
          <a:xfrm>
            <a:off x="406400" y="228600"/>
            <a:ext cx="7770813" cy="1141413"/>
          </a:xfrm>
        </p:spPr>
        <p:txBody>
          <a:bodyPr lIns="18000" tIns="46800" rIns="18000" bIns="46800" anchor="ctr"/>
          <a:lstStyle/>
          <a:p>
            <a:pPr>
              <a:spcBef>
                <a:spcPts val="725"/>
              </a:spcBef>
            </a:pPr>
            <a:r>
              <a:rPr lang="en-GB" sz="3200">
                <a:solidFill>
                  <a:srgbClr val="0033CC"/>
                </a:solidFill>
              </a:rPr>
              <a:t>Comparison of Different Life Cycle Models </a:t>
            </a:r>
            <a:r>
              <a:rPr lang="en-GB" sz="1200">
                <a:solidFill>
                  <a:srgbClr val="0033CC"/>
                </a:solidFill>
              </a:rPr>
              <a:t>(CONT.)</a:t>
            </a:r>
            <a:endParaRPr lang="en-GB" sz="1200">
              <a:solidFill>
                <a:srgbClr val="0033CC"/>
              </a:solidFill>
            </a:endParaRPr>
          </a:p>
        </p:txBody>
      </p:sp>
      <p:sp>
        <p:nvSpPr>
          <p:cNvPr id="67586" name="Rectangle 2"/>
          <p:cNvSpPr>
            <a:spLocks noGrp="1" noChangeArrowheads="1"/>
          </p:cNvSpPr>
          <p:nvPr>
            <p:ph type="body" idx="1"/>
          </p:nvPr>
        </p:nvSpPr>
        <p:spPr>
          <a:xfrm>
            <a:off x="457200" y="1500174"/>
            <a:ext cx="8178800" cy="4557726"/>
          </a:xfrm>
        </p:spPr>
        <p:txBody>
          <a:bodyPr lIns="18000" tIns="46800" rIns="18000" bIns="46800"/>
          <a:lstStyle/>
          <a:p>
            <a:pPr>
              <a:spcBef>
                <a:spcPct val="0"/>
              </a:spcBef>
            </a:pPr>
            <a:r>
              <a:rPr lang="en-GB" sz="2400" b="1" dirty="0"/>
              <a:t>Evolutionary model is suitable for  large problems:</a:t>
            </a:r>
            <a:endParaRPr lang="en-GB" sz="2400" b="1" dirty="0"/>
          </a:p>
          <a:p>
            <a:pPr lvl="1">
              <a:spcBef>
                <a:spcPct val="0"/>
              </a:spcBef>
            </a:pPr>
            <a:r>
              <a:rPr lang="en-GB" sz="2400" b="1" dirty="0"/>
              <a:t>can be decomposed</a:t>
            </a:r>
            <a:r>
              <a:rPr lang="en-GB" sz="2400" dirty="0"/>
              <a:t> into a set of modules that can be incrementally implemented,   </a:t>
            </a:r>
            <a:endParaRPr lang="en-GB" sz="2400" dirty="0"/>
          </a:p>
          <a:p>
            <a:pPr lvl="1">
              <a:spcBef>
                <a:spcPct val="0"/>
              </a:spcBef>
            </a:pPr>
            <a:r>
              <a:rPr lang="en-GB" sz="2400" dirty="0"/>
              <a:t>incremental delivery of the system is acceptable  to the customer.  </a:t>
            </a:r>
            <a:endParaRPr lang="en-GB" sz="2400" dirty="0"/>
          </a:p>
          <a:p>
            <a:pPr>
              <a:spcBef>
                <a:spcPct val="0"/>
              </a:spcBef>
            </a:pPr>
            <a:endParaRPr lang="en-GB" sz="2400" b="1" dirty="0" smtClean="0"/>
          </a:p>
          <a:p>
            <a:pPr>
              <a:spcBef>
                <a:spcPct val="0"/>
              </a:spcBef>
            </a:pPr>
            <a:endParaRPr lang="en-GB" sz="2400" b="1" dirty="0" smtClean="0"/>
          </a:p>
          <a:p>
            <a:pPr>
              <a:spcBef>
                <a:spcPct val="0"/>
              </a:spcBef>
            </a:pPr>
            <a:r>
              <a:rPr lang="en-GB" sz="2400" b="1" dirty="0" smtClean="0"/>
              <a:t>The </a:t>
            </a:r>
            <a:r>
              <a:rPr lang="en-GB" sz="2400" b="1" dirty="0"/>
              <a:t>spiral model: </a:t>
            </a:r>
            <a:endParaRPr lang="en-GB" sz="2400" b="1" dirty="0"/>
          </a:p>
          <a:p>
            <a:pPr lvl="1">
              <a:spcBef>
                <a:spcPct val="0"/>
              </a:spcBef>
            </a:pPr>
            <a:r>
              <a:rPr lang="en-GB" sz="2400" dirty="0"/>
              <a:t>suitable for development of </a:t>
            </a:r>
            <a:r>
              <a:rPr lang="en-GB" sz="2400" b="1" dirty="0"/>
              <a:t>technically challenging software products</a:t>
            </a:r>
            <a:r>
              <a:rPr lang="en-GB" sz="2400" dirty="0"/>
              <a:t>  that are subject to several kinds of risks.</a:t>
            </a:r>
            <a:r>
              <a:rPr lang="en-GB" sz="2400" b="1" dirty="0"/>
              <a:t> </a:t>
            </a:r>
            <a:endParaRPr lang="en-GB" sz="2400" b="1"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57166"/>
            <a:ext cx="8178800" cy="6072230"/>
          </a:xfrm>
        </p:spPr>
        <p:txBody>
          <a:bodyPr/>
          <a:lstStyle/>
          <a:p>
            <a:pPr algn="just"/>
            <a:r>
              <a:rPr lang="en-IN" sz="2400" dirty="0" smtClean="0"/>
              <a:t>Identify the definite stages through which a software product undergoes during its lifetime.</a:t>
            </a:r>
            <a:endParaRPr lang="en-IN" sz="2400" dirty="0" smtClean="0"/>
          </a:p>
          <a:p>
            <a:pPr algn="just"/>
            <a:endParaRPr lang="en-IN" sz="2400" dirty="0" smtClean="0"/>
          </a:p>
          <a:p>
            <a:pPr algn="just"/>
            <a:r>
              <a:rPr lang="en-IN" sz="2400" dirty="0" smtClean="0"/>
              <a:t>Explain the problems that might be faced by an organization if it does not follow any software life cycle model.</a:t>
            </a:r>
            <a:endParaRPr lang="en-IN" sz="2400" dirty="0" smtClean="0"/>
          </a:p>
          <a:p>
            <a:pPr algn="just"/>
            <a:endParaRPr lang="en-IN" sz="2400" dirty="0" smtClean="0"/>
          </a:p>
          <a:p>
            <a:pPr algn="just"/>
            <a:r>
              <a:rPr lang="en-IN" sz="2400" dirty="0" smtClean="0"/>
              <a:t>Identify two basic roles of a system analyst.</a:t>
            </a:r>
            <a:endParaRPr lang="en-IN" sz="2400" dirty="0" smtClean="0"/>
          </a:p>
          <a:p>
            <a:pPr algn="just">
              <a:buNone/>
            </a:pPr>
            <a:endParaRPr lang="en-IN" sz="2400" dirty="0" smtClean="0"/>
          </a:p>
          <a:p>
            <a:pPr algn="just"/>
            <a:r>
              <a:rPr lang="en-IN" sz="2400" dirty="0" smtClean="0"/>
              <a:t>Differentiate between structured analysis and structured design.</a:t>
            </a:r>
            <a:endParaRPr lang="en-IN" sz="2400" dirty="0" smtClean="0"/>
          </a:p>
          <a:p>
            <a:pPr algn="just"/>
            <a:endParaRPr lang="en-IN" sz="2400" dirty="0" smtClean="0"/>
          </a:p>
          <a:p>
            <a:r>
              <a:rPr lang="en-IN" sz="2400" dirty="0" smtClean="0"/>
              <a:t>Identify at least three activities undertaken in an object-oriented software design approach.</a:t>
            </a:r>
            <a:endParaRPr lang="en-IN" sz="2400" dirty="0" smtClean="0"/>
          </a:p>
          <a:p>
            <a:pPr algn="just"/>
            <a:endParaRPr lang="en-IN" sz="2400" b="1" dirty="0" smtClean="0"/>
          </a:p>
          <a:p>
            <a:pPr algn="just"/>
            <a:endParaRPr lang="en-IN" sz="2400" dirty="0"/>
          </a:p>
        </p:txBody>
      </p:sp>
      <p:sp>
        <p:nvSpPr>
          <p:cNvPr id="4" name="Slide Number Placeholder 3"/>
          <p:cNvSpPr>
            <a:spLocks noGrp="1"/>
          </p:cNvSpPr>
          <p:nvPr>
            <p:ph type="sldNum" sz="quarter" idx="12"/>
          </p:nvPr>
        </p:nvSpPr>
        <p:spPr/>
        <p:txBody>
          <a:bodyPr/>
          <a:lstStyle/>
          <a:p>
            <a:fld id="{69F7B5B7-02DC-439C-A58F-A6E406A36D8B}" type="slidenum">
              <a:rPr lang="en-US" smtClean="0"/>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158" y="285728"/>
            <a:ext cx="8472518" cy="5629296"/>
          </a:xfrm>
        </p:spPr>
        <p:txBody>
          <a:bodyPr/>
          <a:lstStyle/>
          <a:p>
            <a:pPr algn="just"/>
            <a:r>
              <a:rPr lang="en-IN" sz="1900" dirty="0" smtClean="0"/>
              <a:t>Identify the problem one would face, if he tries to develop a large software product without using software engineering principles.</a:t>
            </a:r>
            <a:endParaRPr lang="en-IN" sz="1900" dirty="0" smtClean="0"/>
          </a:p>
          <a:p>
            <a:pPr algn="just"/>
            <a:endParaRPr lang="en-IN" sz="1900" dirty="0" smtClean="0"/>
          </a:p>
          <a:p>
            <a:pPr algn="just"/>
            <a:r>
              <a:rPr lang="en-IN" sz="1900" dirty="0" smtClean="0"/>
              <a:t>Identify the two important techniques that software engineering uses to tackle the problem of exponential growth of problem complexity with its size.</a:t>
            </a:r>
            <a:endParaRPr lang="en-IN" sz="1900" dirty="0" smtClean="0"/>
          </a:p>
          <a:p>
            <a:pPr algn="just"/>
            <a:endParaRPr lang="en-IN" sz="1900" dirty="0" smtClean="0"/>
          </a:p>
          <a:p>
            <a:pPr algn="just"/>
            <a:r>
              <a:rPr lang="en-IN" sz="1900" dirty="0" smtClean="0"/>
              <a:t>State five symptoms of the present software crisis.</a:t>
            </a:r>
            <a:endParaRPr lang="en-IN" sz="1900" dirty="0" smtClean="0"/>
          </a:p>
          <a:p>
            <a:pPr algn="just"/>
            <a:endParaRPr lang="en-IN" sz="1900" dirty="0" smtClean="0"/>
          </a:p>
          <a:p>
            <a:r>
              <a:rPr lang="en-IN" sz="1900" dirty="0" smtClean="0"/>
              <a:t>Identify at least four basic characteristics that differentiate a simple program from a software product.</a:t>
            </a:r>
            <a:endParaRPr lang="en-IN" sz="1900" dirty="0" smtClean="0"/>
          </a:p>
          <a:p>
            <a:endParaRPr lang="en-IN" sz="1900" dirty="0" smtClean="0"/>
          </a:p>
          <a:p>
            <a:r>
              <a:rPr lang="en-IN" sz="1900" dirty="0" smtClean="0"/>
              <a:t>Identify at least two advantages of using high-level languages over assembly languages.</a:t>
            </a:r>
            <a:endParaRPr lang="en-IN" sz="1900" dirty="0" smtClean="0"/>
          </a:p>
          <a:p>
            <a:endParaRPr lang="en-IN" sz="1900" dirty="0" smtClean="0"/>
          </a:p>
          <a:p>
            <a:r>
              <a:rPr lang="en-IN" sz="1900" dirty="0" smtClean="0"/>
              <a:t>State at least five advantages of object-oriented design techniques.</a:t>
            </a:r>
            <a:endParaRPr lang="en-IN" sz="1900" dirty="0" smtClean="0"/>
          </a:p>
          <a:p>
            <a:endParaRPr lang="en-IN" sz="1900" dirty="0" smtClean="0"/>
          </a:p>
          <a:p>
            <a:r>
              <a:rPr lang="en-IN" sz="1900" dirty="0" smtClean="0"/>
              <a:t>State at least three differences between the exploratory style and </a:t>
            </a:r>
            <a:endParaRPr lang="en-IN" sz="1900" dirty="0" smtClean="0"/>
          </a:p>
          <a:p>
            <a:pPr>
              <a:buNone/>
            </a:pPr>
            <a:r>
              <a:rPr lang="en-IN" sz="1900" dirty="0" smtClean="0"/>
              <a:t>     modern styles of software development.</a:t>
            </a:r>
            <a:endParaRPr lang="en-IN" sz="1900" dirty="0" smtClean="0"/>
          </a:p>
          <a:p>
            <a:endParaRPr lang="en-IN" sz="1900"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GB" altLang="en-US"/>
          </a:p>
        </p:txBody>
      </p:sp>
      <p:sp>
        <p:nvSpPr>
          <p:cNvPr id="4" name="Slide Number Placeholder 3"/>
          <p:cNvSpPr>
            <a:spLocks noGrp="1"/>
          </p:cNvSpPr>
          <p:nvPr>
            <p:ph type="sldNum" sz="quarter" idx="12"/>
          </p:nvPr>
        </p:nvSpPr>
        <p:spPr/>
        <p:txBody>
          <a:bodyPr/>
          <a:p>
            <a:fld id="{69F7B5B7-02DC-439C-A58F-A6E406A36D8B}" type="slidenum">
              <a:rPr lang="en-US"/>
            </a:fld>
            <a:endParaRPr lang="en-US"/>
          </a:p>
        </p:txBody>
      </p:sp>
      <p:pic>
        <p:nvPicPr>
          <p:cNvPr id="5" name="Content Placeholder 4"/>
          <p:cNvPicPr>
            <a:picLocks noChangeAspect="1"/>
          </p:cNvPicPr>
          <p:nvPr>
            <p:ph idx="1"/>
          </p:nvPr>
        </p:nvPicPr>
        <p:blipFill>
          <a:blip r:embed="rId1"/>
          <a:srcRect l="24188" t="30472" r="24588" b="13668"/>
          <a:stretch>
            <a:fillRect/>
          </a:stretch>
        </p:blipFill>
        <p:spPr>
          <a:xfrm>
            <a:off x="130810" y="228600"/>
            <a:ext cx="8882380" cy="6381115"/>
          </a:xfrm>
          <a:prstGeom prst="rect">
            <a:avLst/>
          </a:prstGeom>
          <a:ln>
            <a:solidFill>
              <a:schemeClr val="tx1"/>
            </a:solid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t>we learned</a:t>
            </a:r>
            <a:endParaRPr lang="en-US" altLang="en-GB"/>
          </a:p>
        </p:txBody>
      </p:sp>
      <p:sp>
        <p:nvSpPr>
          <p:cNvPr id="3" name="Content Placeholder 2"/>
          <p:cNvSpPr>
            <a:spLocks noGrp="1"/>
          </p:cNvSpPr>
          <p:nvPr>
            <p:ph idx="1"/>
          </p:nvPr>
        </p:nvSpPr>
        <p:spPr>
          <a:xfrm>
            <a:off x="457200" y="1657985"/>
            <a:ext cx="8178800" cy="4171950"/>
          </a:xfrm>
        </p:spPr>
        <p:txBody>
          <a:bodyPr/>
          <a:p>
            <a:pPr marL="514350" indent="-514350">
              <a:buFont typeface="+mj-lt"/>
              <a:buAutoNum type="arabicPeriod"/>
            </a:pPr>
            <a:r>
              <a:rPr lang="en-US" altLang="en-GB" sz="2800" b="1"/>
              <a:t>Classic Waterfall model</a:t>
            </a:r>
            <a:endParaRPr lang="en-US" altLang="en-GB" sz="2800" b="1"/>
          </a:p>
          <a:p>
            <a:pPr marL="514350" indent="-514350">
              <a:buFont typeface="+mj-lt"/>
              <a:buAutoNum type="arabicPeriod"/>
            </a:pPr>
            <a:r>
              <a:rPr lang="en-US" altLang="en-GB" sz="2800" b="1"/>
              <a:t>Iterative Waterfall model</a:t>
            </a:r>
            <a:endParaRPr lang="en-US" altLang="en-GB" sz="2800" b="1"/>
          </a:p>
          <a:p>
            <a:pPr marL="514350" indent="-514350">
              <a:buFont typeface="+mj-lt"/>
              <a:buAutoNum type="arabicPeriod"/>
            </a:pPr>
            <a:r>
              <a:rPr lang="en-US" altLang="en-GB" sz="2800" b="1"/>
              <a:t>Protype model</a:t>
            </a:r>
            <a:endParaRPr lang="en-US" altLang="en-GB" sz="2800" b="1"/>
          </a:p>
          <a:p>
            <a:pPr marL="514350" indent="-514350">
              <a:buFont typeface="+mj-lt"/>
              <a:buAutoNum type="arabicPeriod"/>
            </a:pPr>
            <a:r>
              <a:rPr lang="en-US" altLang="en-GB" sz="2800" b="1"/>
              <a:t>Evolutionary model</a:t>
            </a:r>
            <a:endParaRPr lang="en-US" altLang="en-GB" sz="2800" b="1"/>
          </a:p>
          <a:p>
            <a:pPr marL="514350" indent="-514350">
              <a:buFont typeface="+mj-lt"/>
              <a:buAutoNum type="arabicPeriod"/>
            </a:pPr>
            <a:r>
              <a:rPr lang="en-US" altLang="en-GB" sz="2800" b="1"/>
              <a:t>Spiral model</a:t>
            </a:r>
            <a:endParaRPr lang="en-US" altLang="en-GB" sz="2800" b="1"/>
          </a:p>
          <a:p>
            <a:pPr marL="514350" indent="-514350">
              <a:buFont typeface="+mj-lt"/>
              <a:buAutoNum type="arabicPeriod"/>
            </a:pPr>
            <a:r>
              <a:rPr lang="en-US" altLang="en-GB" sz="2800" b="1"/>
              <a:t>Rapid Application Development model</a:t>
            </a:r>
            <a:endParaRPr lang="en-US" altLang="en-GB" sz="2800" b="1"/>
          </a:p>
          <a:p>
            <a:pPr marL="514350" indent="-514350">
              <a:buFont typeface="+mj-lt"/>
              <a:buAutoNum type="arabicPeriod"/>
            </a:pPr>
            <a:r>
              <a:rPr lang="en-US" altLang="en-GB" sz="2800" b="1"/>
              <a:t>V-shaped model</a:t>
            </a:r>
            <a:endParaRPr lang="en-US" altLang="en-GB" sz="2800" b="1"/>
          </a:p>
          <a:p>
            <a:pPr marL="514350" indent="-514350">
              <a:buFont typeface="+mj-lt"/>
              <a:buAutoNum type="arabicPeriod"/>
            </a:pPr>
            <a:r>
              <a:rPr lang="en-US" altLang="en-GB" sz="2800" b="1"/>
              <a:t>Agile model</a:t>
            </a:r>
            <a:endParaRPr lang="en-US" altLang="en-GB" sz="2800" b="1"/>
          </a:p>
          <a:p>
            <a:pPr marL="514350" indent="-514350">
              <a:buFont typeface="+mj-lt"/>
              <a:buAutoNum type="arabicPeriod"/>
            </a:pPr>
            <a:endParaRPr lang="en-US" altLang="en-GB" sz="2800" b="1"/>
          </a:p>
          <a:p>
            <a:pPr marL="514350" indent="-514350">
              <a:buFont typeface="+mj-lt"/>
              <a:buAutoNum type="arabicPeriod"/>
            </a:pPr>
            <a:endParaRPr lang="en-US" altLang="en-GB" sz="2800" b="1"/>
          </a:p>
        </p:txBody>
      </p:sp>
      <p:sp>
        <p:nvSpPr>
          <p:cNvPr id="4" name="Slide Number Placeholder 3"/>
          <p:cNvSpPr>
            <a:spLocks noGrp="1"/>
          </p:cNvSpPr>
          <p:nvPr>
            <p:ph type="sldNum" sz="quarter" idx="12"/>
          </p:nvPr>
        </p:nvSpPr>
        <p:spPr/>
        <p:txBody>
          <a:bodyPr/>
          <a:p>
            <a:fld id="{69F7B5B7-02DC-439C-A58F-A6E406A36D8B}" type="slidenum">
              <a:rPr lang="en-US"/>
            </a:fld>
            <a:endParaRPr 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sz="quarter" idx="12"/>
          </p:nvPr>
        </p:nvSpPr>
        <p:spPr/>
        <p:txBody>
          <a:bodyPr/>
          <a:p>
            <a:fld id="{69F7B5B7-02DC-439C-A58F-A6E406A36D8B}" type="slidenum">
              <a:rPr lang="en-US"/>
            </a:fld>
            <a:endParaRPr lang="en-US"/>
          </a:p>
        </p:txBody>
      </p:sp>
      <p:pic>
        <p:nvPicPr>
          <p:cNvPr id="5" name="Content Placeholder 4"/>
          <p:cNvPicPr>
            <a:picLocks noChangeAspect="1"/>
          </p:cNvPicPr>
          <p:nvPr>
            <p:ph sz="half" idx="1"/>
          </p:nvPr>
        </p:nvPicPr>
        <p:blipFill>
          <a:blip r:embed="rId1"/>
          <a:srcRect l="23803" t="37352" r="37169" b="22298"/>
          <a:stretch>
            <a:fillRect/>
          </a:stretch>
        </p:blipFill>
        <p:spPr>
          <a:xfrm>
            <a:off x="140335" y="124460"/>
            <a:ext cx="4013200" cy="2257425"/>
          </a:xfrm>
          <a:prstGeom prst="rect">
            <a:avLst/>
          </a:prstGeom>
          <a:ln>
            <a:solidFill>
              <a:schemeClr val="tx1"/>
            </a:solidFill>
          </a:ln>
        </p:spPr>
      </p:pic>
      <p:pic>
        <p:nvPicPr>
          <p:cNvPr id="6" name="Content Placeholder 5"/>
          <p:cNvPicPr>
            <a:picLocks noChangeAspect="1"/>
          </p:cNvPicPr>
          <p:nvPr>
            <p:ph sz="half" idx="2"/>
          </p:nvPr>
        </p:nvPicPr>
        <p:blipFill>
          <a:blip r:embed="rId2"/>
          <a:srcRect l="22801" t="23291" r="31693" b="18200"/>
          <a:stretch>
            <a:fillRect/>
          </a:stretch>
        </p:blipFill>
        <p:spPr>
          <a:xfrm>
            <a:off x="5553075" y="124460"/>
            <a:ext cx="3382010" cy="2446655"/>
          </a:xfrm>
          <a:prstGeom prst="rect">
            <a:avLst/>
          </a:prstGeom>
          <a:ln>
            <a:solidFill>
              <a:schemeClr val="tx1"/>
            </a:solidFill>
          </a:ln>
        </p:spPr>
      </p:pic>
      <p:pic>
        <p:nvPicPr>
          <p:cNvPr id="8" name="Picture 7"/>
          <p:cNvPicPr>
            <a:picLocks noChangeAspect="1"/>
          </p:cNvPicPr>
          <p:nvPr/>
        </p:nvPicPr>
        <p:blipFill>
          <a:blip r:embed="rId3"/>
          <a:srcRect l="23874" t="32154" r="32795" b="20137"/>
          <a:stretch>
            <a:fillRect/>
          </a:stretch>
        </p:blipFill>
        <p:spPr>
          <a:xfrm>
            <a:off x="5626100" y="2673350"/>
            <a:ext cx="3235960" cy="2004695"/>
          </a:xfrm>
          <a:prstGeom prst="rect">
            <a:avLst/>
          </a:prstGeom>
          <a:ln>
            <a:solidFill>
              <a:schemeClr val="tx1"/>
            </a:solidFill>
          </a:ln>
        </p:spPr>
      </p:pic>
      <p:pic>
        <p:nvPicPr>
          <p:cNvPr id="9" name="Picture 8"/>
          <p:cNvPicPr>
            <a:picLocks noChangeAspect="1"/>
          </p:cNvPicPr>
          <p:nvPr/>
        </p:nvPicPr>
        <p:blipFill>
          <a:blip r:embed="rId4"/>
          <a:srcRect l="24520" t="35015" r="43034" b="27173"/>
          <a:stretch>
            <a:fillRect/>
          </a:stretch>
        </p:blipFill>
        <p:spPr>
          <a:xfrm>
            <a:off x="5871210" y="4796790"/>
            <a:ext cx="3063875" cy="2008505"/>
          </a:xfrm>
          <a:prstGeom prst="rect">
            <a:avLst/>
          </a:prstGeom>
          <a:ln>
            <a:solidFill>
              <a:schemeClr val="tx1"/>
            </a:solidFill>
          </a:ln>
        </p:spPr>
      </p:pic>
      <p:pic>
        <p:nvPicPr>
          <p:cNvPr id="10" name="Picture 9"/>
          <p:cNvPicPr>
            <a:picLocks noChangeAspect="1"/>
          </p:cNvPicPr>
          <p:nvPr/>
        </p:nvPicPr>
        <p:blipFill>
          <a:blip r:embed="rId5"/>
          <a:srcRect l="21483" t="25849" r="32326" b="18776"/>
          <a:stretch>
            <a:fillRect/>
          </a:stretch>
        </p:blipFill>
        <p:spPr>
          <a:xfrm>
            <a:off x="140335" y="4796790"/>
            <a:ext cx="2699385" cy="1820545"/>
          </a:xfrm>
          <a:prstGeom prst="rect">
            <a:avLst/>
          </a:prstGeom>
          <a:ln>
            <a:solidFill>
              <a:schemeClr val="tx1"/>
            </a:solidFill>
          </a:ln>
        </p:spPr>
      </p:pic>
      <p:pic>
        <p:nvPicPr>
          <p:cNvPr id="11" name="Picture 10"/>
          <p:cNvPicPr>
            <a:picLocks noChangeAspect="1"/>
          </p:cNvPicPr>
          <p:nvPr/>
        </p:nvPicPr>
        <p:blipFill>
          <a:blip r:embed="rId6"/>
          <a:srcRect l="26910" t="37709" r="40800" b="37978"/>
          <a:stretch>
            <a:fillRect/>
          </a:stretch>
        </p:blipFill>
        <p:spPr>
          <a:xfrm>
            <a:off x="365125" y="2595245"/>
            <a:ext cx="3937000" cy="1667510"/>
          </a:xfrm>
          <a:prstGeom prst="rect">
            <a:avLst/>
          </a:prstGeom>
          <a:ln>
            <a:solidFill>
              <a:schemeClr val="tx1"/>
            </a:solidFill>
          </a:ln>
        </p:spPr>
      </p:pic>
      <p:pic>
        <p:nvPicPr>
          <p:cNvPr id="12" name="Picture 11"/>
          <p:cNvPicPr>
            <a:picLocks noChangeAspect="1"/>
          </p:cNvPicPr>
          <p:nvPr/>
        </p:nvPicPr>
        <p:blipFill>
          <a:blip r:embed="rId7"/>
          <a:srcRect l="34222" t="51356" r="33076" b="15786"/>
          <a:stretch>
            <a:fillRect/>
          </a:stretch>
        </p:blipFill>
        <p:spPr>
          <a:xfrm>
            <a:off x="3022600" y="4935220"/>
            <a:ext cx="2731135" cy="1543685"/>
          </a:xfrm>
          <a:prstGeom prst="rect">
            <a:avLst/>
          </a:prstGeom>
          <a:ln>
            <a:solidFill>
              <a:schemeClr val="tx1"/>
            </a:solidFill>
          </a:ln>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Arial Black"/>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GB" sz="2400" b="0" i="0" u="none" strike="noStrike" cap="none" normalizeH="0" baseline="0" smtClean="0">
            <a:ln>
              <a:noFill/>
            </a:ln>
            <a:solidFill>
              <a:schemeClr val="tx1"/>
            </a:solidFill>
            <a:effectLst/>
            <a:latin typeface="Arial Black" panose="020B0A040201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GB" sz="2400" b="0" i="0" u="none" strike="noStrike" cap="none" normalizeH="0" baseline="0" smtClean="0">
            <a:ln>
              <a:noFill/>
            </a:ln>
            <a:solidFill>
              <a:schemeClr val="tx1"/>
            </a:solidFill>
            <a:effectLst/>
            <a:latin typeface="Arial Black" panose="020B0A04020102020204" pitchFamily="34"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Designs\Contemporary Portrait.pot</Template>
  <TotalTime>0</TotalTime>
  <Words>25405</Words>
  <Application>WPS Presentation</Application>
  <PresentationFormat>On-screen Show (4:3)</PresentationFormat>
  <Paragraphs>992</Paragraphs>
  <Slides>92</Slides>
  <Notes>49</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92</vt:i4>
      </vt:variant>
    </vt:vector>
  </HeadingPairs>
  <TitlesOfParts>
    <vt:vector size="106" baseType="lpstr">
      <vt:lpstr>Arial</vt:lpstr>
      <vt:lpstr>SimSun</vt:lpstr>
      <vt:lpstr>Wingdings</vt:lpstr>
      <vt:lpstr>Arial Black</vt:lpstr>
      <vt:lpstr>Symbol</vt:lpstr>
      <vt:lpstr>Times New Roman</vt:lpstr>
      <vt:lpstr>Arial Unicode MS</vt:lpstr>
      <vt:lpstr>times</vt:lpstr>
      <vt:lpstr>AMGDT</vt:lpstr>
      <vt:lpstr>Lucida Console</vt:lpstr>
      <vt:lpstr>Tahoma</vt:lpstr>
      <vt:lpstr>Microsoft YaHei</vt:lpstr>
      <vt:lpstr>Calibri</vt:lpstr>
      <vt:lpstr>Contemporary Portrait</vt:lpstr>
      <vt:lpstr>Software Life Cycle</vt:lpstr>
      <vt:lpstr>Software Life Cycle</vt:lpstr>
      <vt:lpstr>Activities - example</vt:lpstr>
      <vt:lpstr>PowerPoint 演示文稿</vt:lpstr>
      <vt:lpstr>Need for a software life cycle model</vt:lpstr>
      <vt:lpstr>PowerPoint 演示文稿</vt:lpstr>
      <vt:lpstr>PowerPoint 演示文稿</vt:lpstr>
      <vt:lpstr>Different software life cycle models</vt:lpstr>
      <vt:lpstr>PowerPoint 演示文稿</vt:lpstr>
      <vt:lpstr>PowerPoint 演示文稿</vt:lpstr>
      <vt:lpstr>Classical Waterfall Model</vt:lpstr>
      <vt:lpstr>Classical Waterfall Model</vt:lpstr>
      <vt:lpstr>Relative Effort for Phases</vt:lpstr>
      <vt:lpstr>Classical Waterfall Model (CONT.)</vt:lpstr>
      <vt:lpstr>a) Feasibility Study</vt:lpstr>
      <vt:lpstr>Feasibility Study</vt:lpstr>
      <vt:lpstr>Activities during Feasibility Study</vt:lpstr>
      <vt:lpstr>b) Requirements Analysis and Specification</vt:lpstr>
      <vt:lpstr>PowerPoint 演示文稿</vt:lpstr>
      <vt:lpstr>Goals of Requirements Analysis</vt:lpstr>
      <vt:lpstr>Requirements Gathering Process</vt:lpstr>
      <vt:lpstr>PowerPoint 演示文稿</vt:lpstr>
      <vt:lpstr>Requirements Analysis (CONT.)</vt:lpstr>
      <vt:lpstr>Requirements Analysis (CONT.)</vt:lpstr>
      <vt:lpstr>Requirements Analysis (CONT.)</vt:lpstr>
      <vt:lpstr>Requirements types</vt:lpstr>
      <vt:lpstr>c) Design</vt:lpstr>
      <vt:lpstr>Design</vt:lpstr>
      <vt:lpstr>a) Traditional approach – Design Phase</vt:lpstr>
      <vt:lpstr>Data flow diagram example</vt:lpstr>
      <vt:lpstr>PowerPoint 演示文稿</vt:lpstr>
      <vt:lpstr>b) Object Oriented Design</vt:lpstr>
      <vt:lpstr>example of object oriented design</vt:lpstr>
      <vt:lpstr>d) Implementation</vt:lpstr>
      <vt:lpstr>Integration and System Testing</vt:lpstr>
      <vt:lpstr>e) System Testing</vt:lpstr>
      <vt:lpstr>f) Maintenance</vt:lpstr>
      <vt:lpstr>PowerPoint 演示文稿</vt:lpstr>
      <vt:lpstr>Iterative Waterfall Model</vt:lpstr>
      <vt:lpstr>Iterative Waterfall Model (CONT.)</vt:lpstr>
      <vt:lpstr>Iterative Waterfall Model</vt:lpstr>
      <vt:lpstr>Phase containment of errors</vt:lpstr>
      <vt:lpstr>Iterative Waterfall Model </vt:lpstr>
      <vt:lpstr>PowerPoint 演示文稿</vt:lpstr>
      <vt:lpstr>Prototyping Model</vt:lpstr>
      <vt:lpstr>prototype model</vt:lpstr>
      <vt:lpstr>Reasons for developing a prototype</vt:lpstr>
      <vt:lpstr>Prototyping Model (CONT.)</vt:lpstr>
      <vt:lpstr>Prototyping Model (CONT.)</vt:lpstr>
      <vt:lpstr>Prototyping Model (CONT.)</vt:lpstr>
      <vt:lpstr>Prototyping Model (CONT.)</vt:lpstr>
      <vt:lpstr>Evolutionary Model</vt:lpstr>
      <vt:lpstr>Advantages of Evolutionary Model</vt:lpstr>
      <vt:lpstr>Evolutionary Model</vt:lpstr>
      <vt:lpstr>Evolutionary Model (CONT.)</vt:lpstr>
      <vt:lpstr>Disadvantages of Evolutionary Model</vt:lpstr>
      <vt:lpstr>Evolutionary Model with Iteration</vt:lpstr>
      <vt:lpstr>Spiral Model</vt:lpstr>
      <vt:lpstr>Spiral Model (CONT.)</vt:lpstr>
      <vt:lpstr>Spiral Model</vt:lpstr>
      <vt:lpstr>Spiral Model (CONT.)</vt:lpstr>
      <vt:lpstr>Objective Setting (First Quadrant)</vt:lpstr>
      <vt:lpstr>Risk Assessment and Reduction (Second Quadrant)</vt:lpstr>
      <vt:lpstr>Spiral Model (CONT.)</vt:lpstr>
      <vt:lpstr>PowerPoint 演示文稿</vt:lpstr>
      <vt:lpstr>Spiral Model as a meta model</vt:lpstr>
      <vt:lpstr>Advantages of Spiral Model</vt:lpstr>
      <vt:lpstr>Circumstances to use spiral model</vt:lpstr>
      <vt:lpstr>Comparison of Different Life Cycle Models</vt:lpstr>
      <vt:lpstr>Comparison of Different Life Cycle Models (CONT.)</vt:lpstr>
      <vt:lpstr>Rapid Application Development Model</vt:lpstr>
      <vt:lpstr>RAD </vt:lpstr>
      <vt:lpstr>PowerPoint 演示文稿</vt:lpstr>
      <vt:lpstr>PowerPoint 演示文稿</vt:lpstr>
      <vt:lpstr>PowerPoint 演示文稿</vt:lpstr>
      <vt:lpstr>PowerPoint 演示文稿</vt:lpstr>
      <vt:lpstr>PowerPoint 演示文稿</vt:lpstr>
      <vt:lpstr>V shaped Model</vt:lpstr>
      <vt:lpstr>     V-Shaped Model</vt:lpstr>
      <vt:lpstr>PowerPoint 演示文稿</vt:lpstr>
      <vt:lpstr>Disadvantages</vt:lpstr>
      <vt:lpstr>Agile Model</vt:lpstr>
      <vt:lpstr>Agile Model</vt:lpstr>
      <vt:lpstr>PowerPoint 演示文稿</vt:lpstr>
      <vt:lpstr>Advantages</vt:lpstr>
      <vt:lpstr>Disadvantages</vt:lpstr>
      <vt:lpstr>Comparison of Different Life Cycle Models</vt:lpstr>
      <vt:lpstr>Comparison of Different Life Cycle Models (CONT.)</vt:lpstr>
      <vt:lpstr>PowerPoint 演示文稿</vt:lpstr>
      <vt:lpstr>PowerPoint 演示文稿</vt:lpstr>
      <vt:lpstr>we learned</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Engineering</dc:title>
  <dc:creator>rajib</dc:creator>
  <cp:lastModifiedBy>Arghya Kundu</cp:lastModifiedBy>
  <cp:revision>136</cp:revision>
  <cp:lastPrinted>2001-07-16T11:03:00Z</cp:lastPrinted>
  <dcterms:created xsi:type="dcterms:W3CDTF">1999-02-05T17:08:00Z</dcterms:created>
  <dcterms:modified xsi:type="dcterms:W3CDTF">2025-08-01T03:25:41Z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1033-12.2.0.21931</vt:lpwstr>
  </property>
  <property fmtid="{D5CDD505-2E9C-101B-9397-08002B2CF9AE}" pid="3" name="ICV">
    <vt:lpwstr>467FC8EC9F494F6DA829EA6CA76389A6_12</vt:lpwstr>
  </property>
</Properties>
</file>